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comments/modernComment_10F_F4C9D7A0.xml" ContentType="application/vnd.ms-powerpoint.comments+xml"/>
  <Override PartName="/ppt/comments/modernComment_10A_25A675DA.xml" ContentType="application/vnd.ms-powerpoint.comments+xml"/>
  <Override PartName="/ppt/notesSlides/notesSlide2.xml" ContentType="application/vnd.openxmlformats-officedocument.presentationml.notesSlide+xml"/>
  <Override PartName="/ppt/comments/modernComment_105_770FD135.xml" ContentType="application/vnd.ms-powerpoint.comments+xml"/>
  <Override PartName="/ppt/notesSlides/notesSlide3.xml" ContentType="application/vnd.openxmlformats-officedocument.presentationml.notesSlide+xml"/>
  <Override PartName="/ppt/comments/modernComment_106_89F4193A.xml" ContentType="application/vnd.ms-powerpoint.comments+xml"/>
  <Override PartName="/ppt/comments/modernComment_107_8FE93B6F.xml" ContentType="application/vnd.ms-powerpoint.comments+xml"/>
  <Override PartName="/ppt/comments/modernComment_108_FCDE6D3.xml" ContentType="application/vnd.ms-powerpoint.comments+xml"/>
  <Override PartName="/ppt/notesSlides/notesSlide4.xml" ContentType="application/vnd.openxmlformats-officedocument.presentationml.notesSlide+xml"/>
  <Override PartName="/ppt/comments/modernComment_141_587366F5.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91" r:id="rId2"/>
    <p:sldId id="295" r:id="rId3"/>
    <p:sldId id="297" r:id="rId4"/>
    <p:sldId id="256" r:id="rId5"/>
    <p:sldId id="287" r:id="rId6"/>
    <p:sldId id="296" r:id="rId7"/>
    <p:sldId id="299" r:id="rId8"/>
    <p:sldId id="288" r:id="rId9"/>
    <p:sldId id="300" r:id="rId10"/>
    <p:sldId id="306" r:id="rId11"/>
    <p:sldId id="301" r:id="rId12"/>
    <p:sldId id="302" r:id="rId13"/>
    <p:sldId id="307" r:id="rId14"/>
    <p:sldId id="303" r:id="rId15"/>
    <p:sldId id="304" r:id="rId16"/>
    <p:sldId id="305" r:id="rId17"/>
    <p:sldId id="309" r:id="rId18"/>
    <p:sldId id="269" r:id="rId19"/>
    <p:sldId id="279" r:id="rId20"/>
    <p:sldId id="310" r:id="rId21"/>
    <p:sldId id="324" r:id="rId22"/>
    <p:sldId id="292" r:id="rId23"/>
    <p:sldId id="293" r:id="rId24"/>
    <p:sldId id="294" r:id="rId25"/>
    <p:sldId id="311" r:id="rId26"/>
    <p:sldId id="270" r:id="rId27"/>
    <p:sldId id="313" r:id="rId28"/>
    <p:sldId id="315" r:id="rId29"/>
    <p:sldId id="314" r:id="rId30"/>
    <p:sldId id="271" r:id="rId31"/>
    <p:sldId id="266" r:id="rId32"/>
    <p:sldId id="317" r:id="rId33"/>
    <p:sldId id="281" r:id="rId34"/>
    <p:sldId id="282" r:id="rId35"/>
    <p:sldId id="272" r:id="rId36"/>
    <p:sldId id="273" r:id="rId37"/>
    <p:sldId id="275" r:id="rId38"/>
    <p:sldId id="261" r:id="rId39"/>
    <p:sldId id="262" r:id="rId40"/>
    <p:sldId id="263" r:id="rId41"/>
    <p:sldId id="264" r:id="rId42"/>
    <p:sldId id="321" r:id="rId43"/>
    <p:sldId id="320" r:id="rId44"/>
    <p:sldId id="322" r:id="rId45"/>
    <p:sldId id="32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444E6D-0756-B37F-8933-FED2CFCB28B8}" name="Pemmasani, Deepishka" initials="PD" userId="S::dpemmasa@iu.edu::65afeb9d-06bb-469c-9e79-98b61083c76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93"/>
    <p:restoredTop sz="94650"/>
  </p:normalViewPr>
  <p:slideViewPr>
    <p:cSldViewPr snapToGrid="0">
      <p:cViewPr>
        <p:scale>
          <a:sx n="98" d="100"/>
          <a:sy n="98" d="100"/>
        </p:scale>
        <p:origin x="144"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5_770FD135.xml><?xml version="1.0" encoding="utf-8"?>
<p188:cmLst xmlns:a="http://schemas.openxmlformats.org/drawingml/2006/main" xmlns:r="http://schemas.openxmlformats.org/officeDocument/2006/relationships" xmlns:p188="http://schemas.microsoft.com/office/powerpoint/2018/8/main">
  <p188:cm id="{38C5F3B7-2342-4FF4-9699-FE8189A24254}" authorId="{8E444E6D-0756-B37F-8933-FED2CFCB28B8}" created="2024-12-12T16:55:51.328">
    <pc:sldMkLst xmlns:pc="http://schemas.microsoft.com/office/powerpoint/2013/main/command">
      <pc:docMk/>
      <pc:sldMk cId="1997525301" sldId="261"/>
    </pc:sldMkLst>
    <p188:txBody>
      <a:bodyPr/>
      <a:lstStyle/>
      <a:p>
        <a:r>
          <a:rPr lang="en-US"/>
          <a:t>This is a chloropeth map showing locations of malaria in the last 12 months in Bo district which shows clear clustering of high-case areas in the central and western parts of the district, while the outer regions typically show lower numbers, highlighting significant hotspots that may require targeted intervention. </a:t>
        </a:r>
      </a:p>
    </p188:txBody>
  </p188:cm>
</p188:cmLst>
</file>

<file path=ppt/comments/modernComment_106_89F4193A.xml><?xml version="1.0" encoding="utf-8"?>
<p188:cmLst xmlns:a="http://schemas.openxmlformats.org/drawingml/2006/main" xmlns:r="http://schemas.openxmlformats.org/officeDocument/2006/relationships" xmlns:p188="http://schemas.microsoft.com/office/powerpoint/2018/8/main">
  <p188:cm id="{BC52A7FA-1D34-45EC-8277-F4FA93EC4968}" authorId="{8E444E6D-0756-B37F-8933-FED2CFCB28B8}" created="2024-12-12T17:10:27.265">
    <pc:sldMkLst xmlns:pc="http://schemas.microsoft.com/office/powerpoint/2013/main/command">
      <pc:docMk/>
      <pc:sldMk cId="2314475834" sldId="262"/>
    </pc:sldMkLst>
    <p188:txBody>
      <a:bodyPr/>
      <a:lstStyle/>
      <a:p>
        <a:r>
          <a:rPr lang="en-US"/>
          <a:t>This map showing inpatient cases across Bo district shows signficiant variations in the last 12 months. This map shows higher rates in central region around Kakua and in western clusters and lower rates in northern region. This pattern suggests a concentration of health challenges or healthcare utilization in the central regions, while peripheral areas generally report lower numbers. </a:t>
        </a:r>
      </a:p>
    </p188:txBody>
  </p188:cm>
</p188:cmLst>
</file>

<file path=ppt/comments/modernComment_107_8FE93B6F.xml><?xml version="1.0" encoding="utf-8"?>
<p188:cmLst xmlns:a="http://schemas.openxmlformats.org/drawingml/2006/main" xmlns:r="http://schemas.openxmlformats.org/officeDocument/2006/relationships" xmlns:p188="http://schemas.microsoft.com/office/powerpoint/2018/8/main">
  <p188:cm id="{3299C3EF-EC21-4DF0-8B48-9E34E3530FFE}" authorId="{8E444E6D-0756-B37F-8933-FED2CFCB28B8}" created="2024-12-12T17:19:21.303">
    <pc:sldMkLst xmlns:pc="http://schemas.microsoft.com/office/powerpoint/2013/main/command">
      <pc:docMk/>
      <pc:sldMk cId="2414426991" sldId="263"/>
    </pc:sldMkLst>
    <p188:txBody>
      <a:bodyPr/>
      <a:lstStyle/>
      <a:p>
        <a:r>
          <a:rPr lang="en-US"/>
          <a:t>We chose affinity propagation clustering to describe the clusters of malaria and inpatient cases and their relationship as it identifies optimal cluster numbers, handles complex spatial and numerical relationships and identifies exemplar regions for targeted interventions.</a:t>
        </a:r>
      </a:p>
    </p188:txBody>
  </p188:cm>
</p188:cmLst>
</file>

<file path=ppt/comments/modernComment_108_FCDE6D3.xml><?xml version="1.0" encoding="utf-8"?>
<p188:cmLst xmlns:a="http://schemas.openxmlformats.org/drawingml/2006/main" xmlns:r="http://schemas.openxmlformats.org/officeDocument/2006/relationships" xmlns:p188="http://schemas.microsoft.com/office/powerpoint/2018/8/main">
  <p188:cm id="{5A158445-2260-49A4-8A23-9AF2A17DFFAC}" authorId="{8E444E6D-0756-B37F-8933-FED2CFCB28B8}" created="2024-12-12T17:31:21.307">
    <pc:sldMkLst xmlns:pc="http://schemas.microsoft.com/office/powerpoint/2013/main/command">
      <pc:docMk/>
      <pc:sldMk cId="265152211" sldId="264"/>
    </pc:sldMkLst>
    <p188:txBody>
      <a:bodyPr/>
      <a:lstStyle/>
      <a:p>
        <a:r>
          <a:rPr lang="en-US"/>
          <a:t>The similarity matrix heatmap shows how different regions in Bo district relate to each other based on their health patterns. Darker orange areas in the heatmap indicate regions with similar characteristics, while lighter areas show less similarity. We can see strong relationships between regions with high mortality rates (shown by dark orange clusters), and weaker relationships in areas with very different case numbers (shown by lighter colors). The heatmap supports our finding of a weak correlation (0.334) between geographic proximity and mortality rates, and validates our identification of four distinct clusters. </a:t>
        </a:r>
      </a:p>
    </p188:txBody>
  </p188:cm>
</p188:cmLst>
</file>

<file path=ppt/comments/modernComment_10A_25A675DA.xml><?xml version="1.0" encoding="utf-8"?>
<p188:cmLst xmlns:a="http://schemas.openxmlformats.org/drawingml/2006/main" xmlns:r="http://schemas.openxmlformats.org/officeDocument/2006/relationships" xmlns:p188="http://schemas.microsoft.com/office/powerpoint/2018/8/main">
  <p188:cm id="{A30D45E2-9D05-4C2C-8789-33037D1A569E}" authorId="{8E444E6D-0756-B37F-8933-FED2CFCB28B8}" created="2024-12-12T16:45:40.754">
    <pc:sldMkLst xmlns:pc="http://schemas.microsoft.com/office/powerpoint/2013/main/command">
      <pc:docMk/>
      <pc:sldMk cId="631666138" sldId="266"/>
    </pc:sldMkLst>
    <p188:txBody>
      <a:bodyPr/>
      <a:lstStyle/>
      <a:p>
        <a:r>
          <a:rPr lang="en-US"/>
          <a:t>To understand the relationship between malaria and other vector borne diseases we've formulated these hypothesis about disease relationships. We used one-way ANOVA to test the hypothesis and validate predictive relationship between one dependent variable (malaria cases) is affected by multiple independent variables (vector borne diseases). Since yellow fever showed significant correlation with malaria which suggests an association btw malaria cases and yellow fever, the null hypothesis can be rejected.</a:t>
        </a:r>
      </a:p>
    </p188:txBody>
  </p188:cm>
</p188:cmLst>
</file>

<file path=ppt/comments/modernComment_10F_F4C9D7A0.xml><?xml version="1.0" encoding="utf-8"?>
<p188:cmLst xmlns:a="http://schemas.openxmlformats.org/drawingml/2006/main" xmlns:r="http://schemas.openxmlformats.org/officeDocument/2006/relationships" xmlns:p188="http://schemas.microsoft.com/office/powerpoint/2018/8/main">
  <p188:cm id="{90D89244-5D29-4987-8733-088EDD74B8CC}" authorId="{8E444E6D-0756-B37F-8933-FED2CFCB28B8}" created="2024-12-12T15:18:07.274">
    <pc:sldMkLst xmlns:pc="http://schemas.microsoft.com/office/powerpoint/2013/main/command">
      <pc:docMk/>
      <pc:sldMk cId="4106868640" sldId="271"/>
    </pc:sldMkLst>
    <p188:txBody>
      <a:bodyPr/>
      <a:lstStyle/>
      <a:p>
        <a:r>
          <a:rPr lang="en-US"/>
          <a:t>In the DHIS2 Data visualizer app, we have selected data elements as malaria and other mentioned vector borne diseases based on WHO Classification. Six distinct malaria treatment variables were aggregated into a variable called as "total new malaria cases". Fixed period was selected as Monthly from Jan 2023 to Dec 2024 and the resulted pivot table is shown here.</a:t>
        </a:r>
      </a:p>
    </p188:txBody>
  </p188:cm>
</p188:cmLst>
</file>

<file path=ppt/comments/modernComment_141_587366F5.xml><?xml version="1.0" encoding="utf-8"?>
<p188:cmLst xmlns:a="http://schemas.openxmlformats.org/drawingml/2006/main" xmlns:r="http://schemas.openxmlformats.org/officeDocument/2006/relationships" xmlns:p188="http://schemas.microsoft.com/office/powerpoint/2018/8/main">
  <p188:cm id="{BBC9E885-4671-4762-8073-C3ED1B0EA85B}" authorId="{8E444E6D-0756-B37F-8933-FED2CFCB28B8}" created="2024-12-12T17:31:43.199">
    <pc:sldMkLst xmlns:pc="http://schemas.microsoft.com/office/powerpoint/2013/main/command">
      <pc:docMk/>
      <pc:sldMk cId="1483958005" sldId="321"/>
    </pc:sldMkLst>
    <p188:txBody>
      <a:bodyPr/>
      <a:lstStyle/>
      <a:p>
        <a:r>
          <a:rPr lang="en-US"/>
          <a:t>This visualization helps us understand which regions might benefit from similar healthcare strategies and where targeted interventions might be most effective.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497EE2-0482-D544-8641-A660DCEB5FF6}"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B4A6BBBE-4F44-AD44-8590-6C68FA8F04AB}">
      <dgm:prSet phldrT="[Text]"/>
      <dgm:spPr/>
      <dgm:t>
        <a:bodyPr/>
        <a:lstStyle/>
        <a:p>
          <a:r>
            <a:rPr lang="en-US"/>
            <a:t>Indicator : Maternal death rate by registered live birth</a:t>
          </a:r>
        </a:p>
      </dgm:t>
    </dgm:pt>
    <dgm:pt modelId="{4936828F-B3EF-A443-B234-6B6F2790D20D}" type="parTrans" cxnId="{9E1CD282-3B9F-5D40-86F1-B81DA3C7465F}">
      <dgm:prSet/>
      <dgm:spPr/>
      <dgm:t>
        <a:bodyPr/>
        <a:lstStyle/>
        <a:p>
          <a:endParaRPr lang="en-US"/>
        </a:p>
      </dgm:t>
    </dgm:pt>
    <dgm:pt modelId="{5DA86DBE-4C07-0945-AF8C-E85042DB6B1A}" type="sibTrans" cxnId="{9E1CD282-3B9F-5D40-86F1-B81DA3C7465F}">
      <dgm:prSet/>
      <dgm:spPr/>
      <dgm:t>
        <a:bodyPr/>
        <a:lstStyle/>
        <a:p>
          <a:endParaRPr lang="en-US"/>
        </a:p>
      </dgm:t>
    </dgm:pt>
    <dgm:pt modelId="{1F9AD720-3E53-9D49-8E6A-6B213C0C5A02}">
      <dgm:prSet phldrT="[Text]"/>
      <dgm:spPr/>
      <dgm:t>
        <a:bodyPr/>
        <a:lstStyle/>
        <a:p>
          <a:r>
            <a:rPr lang="en-US"/>
            <a:t>Fixed period -  yearly - 2023</a:t>
          </a:r>
        </a:p>
      </dgm:t>
    </dgm:pt>
    <dgm:pt modelId="{97BC51ED-4549-D74F-8767-BB11C0FC936E}" type="sibTrans" cxnId="{4C443B24-190B-3B48-AA3D-8269EF9BE982}">
      <dgm:prSet/>
      <dgm:spPr/>
      <dgm:t>
        <a:bodyPr/>
        <a:lstStyle/>
        <a:p>
          <a:endParaRPr lang="en-US"/>
        </a:p>
      </dgm:t>
    </dgm:pt>
    <dgm:pt modelId="{250DE6B5-A0EC-AF43-A8B3-98C3DF835E01}" type="parTrans" cxnId="{4C443B24-190B-3B48-AA3D-8269EF9BE982}">
      <dgm:prSet/>
      <dgm:spPr/>
      <dgm:t>
        <a:bodyPr/>
        <a:lstStyle/>
        <a:p>
          <a:endParaRPr lang="en-US"/>
        </a:p>
      </dgm:t>
    </dgm:pt>
    <dgm:pt modelId="{E682A086-6C92-B24F-A3D5-A35DDCD20BD2}">
      <dgm:prSet/>
      <dgm:spPr/>
      <dgm:t>
        <a:bodyPr/>
        <a:lstStyle/>
        <a:p>
          <a:r>
            <a:rPr lang="en-US"/>
            <a:t>Sierra Leone - level = Chiefdom</a:t>
          </a:r>
        </a:p>
      </dgm:t>
    </dgm:pt>
    <dgm:pt modelId="{C6DC7F17-BBB7-E34D-89E0-F10EF1AD8D20}" type="parTrans" cxnId="{77C808BA-388A-BB4C-830C-2C49E2C65F90}">
      <dgm:prSet/>
      <dgm:spPr/>
      <dgm:t>
        <a:bodyPr/>
        <a:lstStyle/>
        <a:p>
          <a:endParaRPr lang="en-US"/>
        </a:p>
      </dgm:t>
    </dgm:pt>
    <dgm:pt modelId="{DE3410B7-37D0-E34B-976B-6CC741A050EA}" type="sibTrans" cxnId="{77C808BA-388A-BB4C-830C-2C49E2C65F90}">
      <dgm:prSet/>
      <dgm:spPr/>
      <dgm:t>
        <a:bodyPr/>
        <a:lstStyle/>
        <a:p>
          <a:endParaRPr lang="en-US"/>
        </a:p>
      </dgm:t>
    </dgm:pt>
    <dgm:pt modelId="{91942187-07A4-EF48-B606-EF71681B1187}">
      <dgm:prSet/>
      <dgm:spPr/>
      <dgm:t>
        <a:bodyPr/>
        <a:lstStyle/>
        <a:p>
          <a:r>
            <a:rPr lang="en-US"/>
            <a:t>Eastern area and Western area</a:t>
          </a:r>
        </a:p>
      </dgm:t>
    </dgm:pt>
    <dgm:pt modelId="{7CF025E0-4F92-2149-8EDB-B901D8F7B896}" type="parTrans" cxnId="{A1D764D1-62E8-A14E-89CA-5C73C89F5EA3}">
      <dgm:prSet/>
      <dgm:spPr/>
      <dgm:t>
        <a:bodyPr/>
        <a:lstStyle/>
        <a:p>
          <a:endParaRPr lang="en-US"/>
        </a:p>
      </dgm:t>
    </dgm:pt>
    <dgm:pt modelId="{2838A3CE-3669-A049-B25A-D64129464E81}" type="sibTrans" cxnId="{A1D764D1-62E8-A14E-89CA-5C73C89F5EA3}">
      <dgm:prSet/>
      <dgm:spPr/>
      <dgm:t>
        <a:bodyPr/>
        <a:lstStyle/>
        <a:p>
          <a:endParaRPr lang="en-US"/>
        </a:p>
      </dgm:t>
    </dgm:pt>
    <dgm:pt modelId="{13BF855F-5FCF-F344-A4C1-3540AD0B5C6C}">
      <dgm:prSet/>
      <dgm:spPr/>
      <dgm:t>
        <a:bodyPr/>
        <a:lstStyle/>
        <a:p>
          <a:r>
            <a:rPr lang="en-US"/>
            <a:t>Column graph</a:t>
          </a:r>
        </a:p>
      </dgm:t>
    </dgm:pt>
    <dgm:pt modelId="{045070C6-A407-5F48-815F-A7BBB1CEDFEC}" type="parTrans" cxnId="{E11F83E4-10EA-6945-95FD-AB9394B9E5A0}">
      <dgm:prSet/>
      <dgm:spPr/>
      <dgm:t>
        <a:bodyPr/>
        <a:lstStyle/>
        <a:p>
          <a:endParaRPr lang="en-US"/>
        </a:p>
      </dgm:t>
    </dgm:pt>
    <dgm:pt modelId="{3B940543-B5DB-CF42-A186-FFC472B0A662}" type="sibTrans" cxnId="{E11F83E4-10EA-6945-95FD-AB9394B9E5A0}">
      <dgm:prSet/>
      <dgm:spPr/>
      <dgm:t>
        <a:bodyPr/>
        <a:lstStyle/>
        <a:p>
          <a:endParaRPr lang="en-US"/>
        </a:p>
      </dgm:t>
    </dgm:pt>
    <dgm:pt modelId="{2F76D536-5BE7-C247-88D9-A78B4C7D08CE}">
      <dgm:prSet phldrT="[Text]"/>
      <dgm:spPr/>
      <dgm:t>
        <a:bodyPr/>
        <a:lstStyle/>
        <a:p>
          <a:r>
            <a:rPr lang="en-US"/>
            <a:t>Data</a:t>
          </a:r>
        </a:p>
      </dgm:t>
    </dgm:pt>
    <dgm:pt modelId="{6BC9ADC5-EB18-CF47-84B5-9EDEE21F295E}" type="parTrans" cxnId="{D4670C4E-8E4C-6845-B9CB-A6D1736D7D5A}">
      <dgm:prSet/>
      <dgm:spPr/>
      <dgm:t>
        <a:bodyPr/>
        <a:lstStyle/>
        <a:p>
          <a:endParaRPr lang="en-US"/>
        </a:p>
      </dgm:t>
    </dgm:pt>
    <dgm:pt modelId="{B1F979DE-172E-E142-A0F7-4D9C1FDEB41F}" type="sibTrans" cxnId="{D4670C4E-8E4C-6845-B9CB-A6D1736D7D5A}">
      <dgm:prSet/>
      <dgm:spPr/>
      <dgm:t>
        <a:bodyPr/>
        <a:lstStyle/>
        <a:p>
          <a:endParaRPr lang="en-US"/>
        </a:p>
      </dgm:t>
    </dgm:pt>
    <dgm:pt modelId="{176D60D1-099C-7941-9B66-04F4CFD375CC}">
      <dgm:prSet phldrT="[Text]"/>
      <dgm:spPr/>
      <dgm:t>
        <a:bodyPr/>
        <a:lstStyle/>
        <a:p>
          <a:r>
            <a:rPr lang="en-US"/>
            <a:t>Period</a:t>
          </a:r>
        </a:p>
      </dgm:t>
    </dgm:pt>
    <dgm:pt modelId="{C0B274B4-159F-164F-95D1-9DACD63C449B}" type="parTrans" cxnId="{ADD91929-0927-0746-9E38-E460DF7B27FC}">
      <dgm:prSet/>
      <dgm:spPr/>
      <dgm:t>
        <a:bodyPr/>
        <a:lstStyle/>
        <a:p>
          <a:endParaRPr lang="en-US"/>
        </a:p>
      </dgm:t>
    </dgm:pt>
    <dgm:pt modelId="{ED8362F9-0F60-964A-B4E3-7FC27AFB50CD}" type="sibTrans" cxnId="{ADD91929-0927-0746-9E38-E460DF7B27FC}">
      <dgm:prSet/>
      <dgm:spPr/>
      <dgm:t>
        <a:bodyPr/>
        <a:lstStyle/>
        <a:p>
          <a:endParaRPr lang="en-US"/>
        </a:p>
      </dgm:t>
    </dgm:pt>
    <dgm:pt modelId="{C42E3500-18AD-2C46-BD9D-7064531CD67D}">
      <dgm:prSet/>
      <dgm:spPr/>
      <dgm:t>
        <a:bodyPr/>
        <a:lstStyle/>
        <a:p>
          <a:r>
            <a:rPr lang="en-US"/>
            <a:t>Organization</a:t>
          </a:r>
        </a:p>
      </dgm:t>
    </dgm:pt>
    <dgm:pt modelId="{1BD240DD-4289-5C4E-9C1B-7EF502F6533C}" type="parTrans" cxnId="{8B3DD9F1-D1F6-034F-B6AC-A295C41A60E3}">
      <dgm:prSet/>
      <dgm:spPr/>
      <dgm:t>
        <a:bodyPr/>
        <a:lstStyle/>
        <a:p>
          <a:endParaRPr lang="en-US"/>
        </a:p>
      </dgm:t>
    </dgm:pt>
    <dgm:pt modelId="{630C8E1F-CB24-3C48-8DB6-8ED70C357256}" type="sibTrans" cxnId="{8B3DD9F1-D1F6-034F-B6AC-A295C41A60E3}">
      <dgm:prSet/>
      <dgm:spPr/>
      <dgm:t>
        <a:bodyPr/>
        <a:lstStyle/>
        <a:p>
          <a:endParaRPr lang="en-US"/>
        </a:p>
      </dgm:t>
    </dgm:pt>
    <dgm:pt modelId="{F48CB5A3-09CF-424B-BD74-41B31F3242DE}">
      <dgm:prSet/>
      <dgm:spPr/>
      <dgm:t>
        <a:bodyPr/>
        <a:lstStyle/>
        <a:p>
          <a:r>
            <a:rPr lang="en-US"/>
            <a:t>Area</a:t>
          </a:r>
        </a:p>
      </dgm:t>
    </dgm:pt>
    <dgm:pt modelId="{65A8938B-C5DC-F441-A444-41431DB0101C}" type="parTrans" cxnId="{7EA9C42B-A625-BA43-AEB8-02D64671DBC4}">
      <dgm:prSet/>
      <dgm:spPr/>
      <dgm:t>
        <a:bodyPr/>
        <a:lstStyle/>
        <a:p>
          <a:endParaRPr lang="en-US"/>
        </a:p>
      </dgm:t>
    </dgm:pt>
    <dgm:pt modelId="{562559C5-69BB-6B4B-BE2A-664742D3CC18}" type="sibTrans" cxnId="{7EA9C42B-A625-BA43-AEB8-02D64671DBC4}">
      <dgm:prSet/>
      <dgm:spPr/>
      <dgm:t>
        <a:bodyPr/>
        <a:lstStyle/>
        <a:p>
          <a:endParaRPr lang="en-US"/>
        </a:p>
      </dgm:t>
    </dgm:pt>
    <dgm:pt modelId="{1A7597BE-7B34-054E-A806-415EDCA634E1}">
      <dgm:prSet/>
      <dgm:spPr/>
      <dgm:t>
        <a:bodyPr/>
        <a:lstStyle/>
        <a:p>
          <a:r>
            <a:rPr lang="en-US"/>
            <a:t>Visualization</a:t>
          </a:r>
        </a:p>
      </dgm:t>
    </dgm:pt>
    <dgm:pt modelId="{40DD5F18-A9C3-A34D-9E06-3E7ECD0062A1}" type="parTrans" cxnId="{90DE0073-B949-3345-A75E-A0CF37B4F8E7}">
      <dgm:prSet/>
      <dgm:spPr/>
      <dgm:t>
        <a:bodyPr/>
        <a:lstStyle/>
        <a:p>
          <a:endParaRPr lang="en-US"/>
        </a:p>
      </dgm:t>
    </dgm:pt>
    <dgm:pt modelId="{FD037709-DA45-D34A-8635-0A1CE068AE7C}" type="sibTrans" cxnId="{90DE0073-B949-3345-A75E-A0CF37B4F8E7}">
      <dgm:prSet/>
      <dgm:spPr/>
      <dgm:t>
        <a:bodyPr/>
        <a:lstStyle/>
        <a:p>
          <a:endParaRPr lang="en-US"/>
        </a:p>
      </dgm:t>
    </dgm:pt>
    <dgm:pt modelId="{74CB3B1F-1332-AB4F-A7F1-0AA6AB2034DE}">
      <dgm:prSet/>
      <dgm:spPr/>
      <dgm:t>
        <a:bodyPr/>
        <a:lstStyle/>
        <a:p>
          <a:r>
            <a:rPr lang="en-US"/>
            <a:t>Configuration</a:t>
          </a:r>
        </a:p>
      </dgm:t>
    </dgm:pt>
    <dgm:pt modelId="{3E4584C5-890C-6D42-82D0-426C99B3571B}" type="parTrans" cxnId="{6FD7AAF7-4785-7746-BBE6-C06BFD22A00B}">
      <dgm:prSet/>
      <dgm:spPr/>
      <dgm:t>
        <a:bodyPr/>
        <a:lstStyle/>
        <a:p>
          <a:endParaRPr lang="en-US"/>
        </a:p>
      </dgm:t>
    </dgm:pt>
    <dgm:pt modelId="{93847B08-3484-E14B-8A18-17FE4E23747A}" type="sibTrans" cxnId="{6FD7AAF7-4785-7746-BBE6-C06BFD22A00B}">
      <dgm:prSet/>
      <dgm:spPr/>
      <dgm:t>
        <a:bodyPr/>
        <a:lstStyle/>
        <a:p>
          <a:endParaRPr lang="en-US"/>
        </a:p>
      </dgm:t>
    </dgm:pt>
    <dgm:pt modelId="{8BF49A03-3DD3-0245-82A8-9C2CCA5614E1}">
      <dgm:prSet phldr="0"/>
      <dgm:spPr/>
      <dgm:t>
        <a:bodyPr/>
        <a:lstStyle/>
        <a:p>
          <a:pPr rtl="0"/>
          <a:r>
            <a:rPr lang="en-US">
              <a:latin typeface="Aptos Display" panose="02110004020202020204"/>
            </a:rPr>
            <a:t>Series = Area, Category = Organization, Filter = Period and data</a:t>
          </a:r>
          <a:endParaRPr lang="en-US"/>
        </a:p>
      </dgm:t>
    </dgm:pt>
    <dgm:pt modelId="{760E653C-F1CB-734D-8C86-E7008C9AE137}" type="parTrans" cxnId="{07E77538-3BC5-A941-92C7-9E85276BF75F}">
      <dgm:prSet/>
      <dgm:spPr/>
      <dgm:t>
        <a:bodyPr/>
        <a:lstStyle/>
        <a:p>
          <a:endParaRPr lang="en-US"/>
        </a:p>
      </dgm:t>
    </dgm:pt>
    <dgm:pt modelId="{C1D9F85B-B41C-CF47-BD7B-510A0DF86FFC}" type="sibTrans" cxnId="{07E77538-3BC5-A941-92C7-9E85276BF75F}">
      <dgm:prSet/>
      <dgm:spPr/>
      <dgm:t>
        <a:bodyPr/>
        <a:lstStyle/>
        <a:p>
          <a:endParaRPr lang="en-US"/>
        </a:p>
      </dgm:t>
    </dgm:pt>
    <dgm:pt modelId="{D9BBDC6D-E6CA-564C-9147-86AE191B47ED}" type="pres">
      <dgm:prSet presAssocID="{CD497EE2-0482-D544-8641-A660DCEB5FF6}" presName="linearFlow" presStyleCnt="0">
        <dgm:presLayoutVars>
          <dgm:dir/>
          <dgm:animLvl val="lvl"/>
          <dgm:resizeHandles val="exact"/>
        </dgm:presLayoutVars>
      </dgm:prSet>
      <dgm:spPr/>
    </dgm:pt>
    <dgm:pt modelId="{8DBCB59D-2AC0-B540-8EE5-69352515AB7B}" type="pres">
      <dgm:prSet presAssocID="{2F76D536-5BE7-C247-88D9-A78B4C7D08CE}" presName="composite" presStyleCnt="0"/>
      <dgm:spPr/>
    </dgm:pt>
    <dgm:pt modelId="{49C68695-1EF3-554C-9301-74DB9154B720}" type="pres">
      <dgm:prSet presAssocID="{2F76D536-5BE7-C247-88D9-A78B4C7D08CE}" presName="parentText" presStyleLbl="alignNode1" presStyleIdx="0" presStyleCnt="6">
        <dgm:presLayoutVars>
          <dgm:chMax val="1"/>
          <dgm:bulletEnabled val="1"/>
        </dgm:presLayoutVars>
      </dgm:prSet>
      <dgm:spPr/>
    </dgm:pt>
    <dgm:pt modelId="{093B5388-B0F0-724B-B5E0-FDE8F7E32ED4}" type="pres">
      <dgm:prSet presAssocID="{2F76D536-5BE7-C247-88D9-A78B4C7D08CE}" presName="descendantText" presStyleLbl="alignAcc1" presStyleIdx="0" presStyleCnt="6">
        <dgm:presLayoutVars>
          <dgm:bulletEnabled val="1"/>
        </dgm:presLayoutVars>
      </dgm:prSet>
      <dgm:spPr/>
    </dgm:pt>
    <dgm:pt modelId="{25BC678A-176A-EB47-8952-AD9E8B136C5F}" type="pres">
      <dgm:prSet presAssocID="{B1F979DE-172E-E142-A0F7-4D9C1FDEB41F}" presName="sp" presStyleCnt="0"/>
      <dgm:spPr/>
    </dgm:pt>
    <dgm:pt modelId="{74B5AF9D-7D61-AA41-82DB-4BABF16695D0}" type="pres">
      <dgm:prSet presAssocID="{176D60D1-099C-7941-9B66-04F4CFD375CC}" presName="composite" presStyleCnt="0"/>
      <dgm:spPr/>
    </dgm:pt>
    <dgm:pt modelId="{FE271385-90FE-9C45-B6F5-A26FD2300372}" type="pres">
      <dgm:prSet presAssocID="{176D60D1-099C-7941-9B66-04F4CFD375CC}" presName="parentText" presStyleLbl="alignNode1" presStyleIdx="1" presStyleCnt="6">
        <dgm:presLayoutVars>
          <dgm:chMax val="1"/>
          <dgm:bulletEnabled val="1"/>
        </dgm:presLayoutVars>
      </dgm:prSet>
      <dgm:spPr/>
    </dgm:pt>
    <dgm:pt modelId="{C37E0251-25B5-8F47-BAB7-2EFF6E0946F0}" type="pres">
      <dgm:prSet presAssocID="{176D60D1-099C-7941-9B66-04F4CFD375CC}" presName="descendantText" presStyleLbl="alignAcc1" presStyleIdx="1" presStyleCnt="6">
        <dgm:presLayoutVars>
          <dgm:bulletEnabled val="1"/>
        </dgm:presLayoutVars>
      </dgm:prSet>
      <dgm:spPr/>
    </dgm:pt>
    <dgm:pt modelId="{BC00ADF2-0EDC-7544-BB56-1F61389D720B}" type="pres">
      <dgm:prSet presAssocID="{ED8362F9-0F60-964A-B4E3-7FC27AFB50CD}" presName="sp" presStyleCnt="0"/>
      <dgm:spPr/>
    </dgm:pt>
    <dgm:pt modelId="{17331B42-C4D8-CE4C-893F-5F267A8105DE}" type="pres">
      <dgm:prSet presAssocID="{C42E3500-18AD-2C46-BD9D-7064531CD67D}" presName="composite" presStyleCnt="0"/>
      <dgm:spPr/>
    </dgm:pt>
    <dgm:pt modelId="{BDE4CD6C-F1B8-AD42-83CA-BBA04B5A5B9E}" type="pres">
      <dgm:prSet presAssocID="{C42E3500-18AD-2C46-BD9D-7064531CD67D}" presName="parentText" presStyleLbl="alignNode1" presStyleIdx="2" presStyleCnt="6">
        <dgm:presLayoutVars>
          <dgm:chMax val="1"/>
          <dgm:bulletEnabled val="1"/>
        </dgm:presLayoutVars>
      </dgm:prSet>
      <dgm:spPr/>
    </dgm:pt>
    <dgm:pt modelId="{5AE4D53D-F651-E346-B655-0C83AAA4E590}" type="pres">
      <dgm:prSet presAssocID="{C42E3500-18AD-2C46-BD9D-7064531CD67D}" presName="descendantText" presStyleLbl="alignAcc1" presStyleIdx="2" presStyleCnt="6">
        <dgm:presLayoutVars>
          <dgm:bulletEnabled val="1"/>
        </dgm:presLayoutVars>
      </dgm:prSet>
      <dgm:spPr/>
    </dgm:pt>
    <dgm:pt modelId="{695DA2FB-CB4D-1143-93CA-3246DF4EB337}" type="pres">
      <dgm:prSet presAssocID="{630C8E1F-CB24-3C48-8DB6-8ED70C357256}" presName="sp" presStyleCnt="0"/>
      <dgm:spPr/>
    </dgm:pt>
    <dgm:pt modelId="{41E5BDF7-9AA2-104C-B90E-1C9FB3FC2DA8}" type="pres">
      <dgm:prSet presAssocID="{F48CB5A3-09CF-424B-BD74-41B31F3242DE}" presName="composite" presStyleCnt="0"/>
      <dgm:spPr/>
    </dgm:pt>
    <dgm:pt modelId="{7CB26705-1516-9E40-A203-CB10EB3ECFD3}" type="pres">
      <dgm:prSet presAssocID="{F48CB5A3-09CF-424B-BD74-41B31F3242DE}" presName="parentText" presStyleLbl="alignNode1" presStyleIdx="3" presStyleCnt="6">
        <dgm:presLayoutVars>
          <dgm:chMax val="1"/>
          <dgm:bulletEnabled val="1"/>
        </dgm:presLayoutVars>
      </dgm:prSet>
      <dgm:spPr/>
    </dgm:pt>
    <dgm:pt modelId="{67AA591C-086B-6F46-942A-08FA37F60C00}" type="pres">
      <dgm:prSet presAssocID="{F48CB5A3-09CF-424B-BD74-41B31F3242DE}" presName="descendantText" presStyleLbl="alignAcc1" presStyleIdx="3" presStyleCnt="6">
        <dgm:presLayoutVars>
          <dgm:bulletEnabled val="1"/>
        </dgm:presLayoutVars>
      </dgm:prSet>
      <dgm:spPr/>
    </dgm:pt>
    <dgm:pt modelId="{F71DADD7-1577-8045-B457-CB8E00D34592}" type="pres">
      <dgm:prSet presAssocID="{562559C5-69BB-6B4B-BE2A-664742D3CC18}" presName="sp" presStyleCnt="0"/>
      <dgm:spPr/>
    </dgm:pt>
    <dgm:pt modelId="{C2689F4C-24C2-8247-9F27-0252867A3D57}" type="pres">
      <dgm:prSet presAssocID="{1A7597BE-7B34-054E-A806-415EDCA634E1}" presName="composite" presStyleCnt="0"/>
      <dgm:spPr/>
    </dgm:pt>
    <dgm:pt modelId="{7CDD07DA-781B-D249-BCAD-C4D304CE705D}" type="pres">
      <dgm:prSet presAssocID="{1A7597BE-7B34-054E-A806-415EDCA634E1}" presName="parentText" presStyleLbl="alignNode1" presStyleIdx="4" presStyleCnt="6">
        <dgm:presLayoutVars>
          <dgm:chMax val="1"/>
          <dgm:bulletEnabled val="1"/>
        </dgm:presLayoutVars>
      </dgm:prSet>
      <dgm:spPr/>
    </dgm:pt>
    <dgm:pt modelId="{25152328-25A3-FA47-9914-1D7F4E533F52}" type="pres">
      <dgm:prSet presAssocID="{1A7597BE-7B34-054E-A806-415EDCA634E1}" presName="descendantText" presStyleLbl="alignAcc1" presStyleIdx="4" presStyleCnt="6">
        <dgm:presLayoutVars>
          <dgm:bulletEnabled val="1"/>
        </dgm:presLayoutVars>
      </dgm:prSet>
      <dgm:spPr/>
    </dgm:pt>
    <dgm:pt modelId="{6CFAA856-3966-094F-A2BC-5C090B20C60A}" type="pres">
      <dgm:prSet presAssocID="{FD037709-DA45-D34A-8635-0A1CE068AE7C}" presName="sp" presStyleCnt="0"/>
      <dgm:spPr/>
    </dgm:pt>
    <dgm:pt modelId="{B4CF17B4-7596-DB4E-A2B5-CD3265CE3662}" type="pres">
      <dgm:prSet presAssocID="{74CB3B1F-1332-AB4F-A7F1-0AA6AB2034DE}" presName="composite" presStyleCnt="0"/>
      <dgm:spPr/>
    </dgm:pt>
    <dgm:pt modelId="{D72CFBBF-4196-E944-9AD1-1473FD4F4F28}" type="pres">
      <dgm:prSet presAssocID="{74CB3B1F-1332-AB4F-A7F1-0AA6AB2034DE}" presName="parentText" presStyleLbl="alignNode1" presStyleIdx="5" presStyleCnt="6">
        <dgm:presLayoutVars>
          <dgm:chMax val="1"/>
          <dgm:bulletEnabled val="1"/>
        </dgm:presLayoutVars>
      </dgm:prSet>
      <dgm:spPr/>
    </dgm:pt>
    <dgm:pt modelId="{BC9AED48-ED56-0B48-B23A-F0EE4A38F05D}" type="pres">
      <dgm:prSet presAssocID="{74CB3B1F-1332-AB4F-A7F1-0AA6AB2034DE}" presName="descendantText" presStyleLbl="alignAcc1" presStyleIdx="5" presStyleCnt="6">
        <dgm:presLayoutVars>
          <dgm:bulletEnabled val="1"/>
        </dgm:presLayoutVars>
      </dgm:prSet>
      <dgm:spPr/>
    </dgm:pt>
  </dgm:ptLst>
  <dgm:cxnLst>
    <dgm:cxn modelId="{632E9919-9FAA-EF46-9611-40742BE41BEB}" type="presOf" srcId="{1A7597BE-7B34-054E-A806-415EDCA634E1}" destId="{7CDD07DA-781B-D249-BCAD-C4D304CE705D}" srcOrd="0" destOrd="0" presId="urn:microsoft.com/office/officeart/2005/8/layout/chevron2"/>
    <dgm:cxn modelId="{4C443B24-190B-3B48-AA3D-8269EF9BE982}" srcId="{176D60D1-099C-7941-9B66-04F4CFD375CC}" destId="{1F9AD720-3E53-9D49-8E6A-6B213C0C5A02}" srcOrd="0" destOrd="0" parTransId="{250DE6B5-A0EC-AF43-A8B3-98C3DF835E01}" sibTransId="{97BC51ED-4549-D74F-8767-BB11C0FC936E}"/>
    <dgm:cxn modelId="{ADD91929-0927-0746-9E38-E460DF7B27FC}" srcId="{CD497EE2-0482-D544-8641-A660DCEB5FF6}" destId="{176D60D1-099C-7941-9B66-04F4CFD375CC}" srcOrd="1" destOrd="0" parTransId="{C0B274B4-159F-164F-95D1-9DACD63C449B}" sibTransId="{ED8362F9-0F60-964A-B4E3-7FC27AFB50CD}"/>
    <dgm:cxn modelId="{7EA9C42B-A625-BA43-AEB8-02D64671DBC4}" srcId="{CD497EE2-0482-D544-8641-A660DCEB5FF6}" destId="{F48CB5A3-09CF-424B-BD74-41B31F3242DE}" srcOrd="3" destOrd="0" parTransId="{65A8938B-C5DC-F441-A444-41431DB0101C}" sibTransId="{562559C5-69BB-6B4B-BE2A-664742D3CC18}"/>
    <dgm:cxn modelId="{07E77538-3BC5-A941-92C7-9E85276BF75F}" srcId="{74CB3B1F-1332-AB4F-A7F1-0AA6AB2034DE}" destId="{8BF49A03-3DD3-0245-82A8-9C2CCA5614E1}" srcOrd="0" destOrd="0" parTransId="{760E653C-F1CB-734D-8C86-E7008C9AE137}" sibTransId="{C1D9F85B-B41C-CF47-BD7B-510A0DF86FFC}"/>
    <dgm:cxn modelId="{A164B35C-F437-EB4C-91C0-E938F8BE1ECA}" type="presOf" srcId="{91942187-07A4-EF48-B606-EF71681B1187}" destId="{67AA591C-086B-6F46-942A-08FA37F60C00}" srcOrd="0" destOrd="0" presId="urn:microsoft.com/office/officeart/2005/8/layout/chevron2"/>
    <dgm:cxn modelId="{7D920142-D261-DA46-879E-B40AD1EDAFD1}" type="presOf" srcId="{B4A6BBBE-4F44-AD44-8590-6C68FA8F04AB}" destId="{093B5388-B0F0-724B-B5E0-FDE8F7E32ED4}" srcOrd="0" destOrd="0" presId="urn:microsoft.com/office/officeart/2005/8/layout/chevron2"/>
    <dgm:cxn modelId="{C19A3869-B07B-1E4D-9C6D-54BCDD38DEDF}" type="presOf" srcId="{E682A086-6C92-B24F-A3D5-A35DDCD20BD2}" destId="{5AE4D53D-F651-E346-B655-0C83AAA4E590}" srcOrd="0" destOrd="0" presId="urn:microsoft.com/office/officeart/2005/8/layout/chevron2"/>
    <dgm:cxn modelId="{D4670C4E-8E4C-6845-B9CB-A6D1736D7D5A}" srcId="{CD497EE2-0482-D544-8641-A660DCEB5FF6}" destId="{2F76D536-5BE7-C247-88D9-A78B4C7D08CE}" srcOrd="0" destOrd="0" parTransId="{6BC9ADC5-EB18-CF47-84B5-9EDEE21F295E}" sibTransId="{B1F979DE-172E-E142-A0F7-4D9C1FDEB41F}"/>
    <dgm:cxn modelId="{0C2CE972-6E0E-0A4C-94A3-3229905F5B6E}" type="presOf" srcId="{CD497EE2-0482-D544-8641-A660DCEB5FF6}" destId="{D9BBDC6D-E6CA-564C-9147-86AE191B47ED}" srcOrd="0" destOrd="0" presId="urn:microsoft.com/office/officeart/2005/8/layout/chevron2"/>
    <dgm:cxn modelId="{90DE0073-B949-3345-A75E-A0CF37B4F8E7}" srcId="{CD497EE2-0482-D544-8641-A660DCEB5FF6}" destId="{1A7597BE-7B34-054E-A806-415EDCA634E1}" srcOrd="4" destOrd="0" parTransId="{40DD5F18-A9C3-A34D-9E06-3E7ECD0062A1}" sibTransId="{FD037709-DA45-D34A-8635-0A1CE068AE7C}"/>
    <dgm:cxn modelId="{5A60707A-30B0-E64E-A27D-73EECD2AEF50}" type="presOf" srcId="{C42E3500-18AD-2C46-BD9D-7064531CD67D}" destId="{BDE4CD6C-F1B8-AD42-83CA-BBA04B5A5B9E}" srcOrd="0" destOrd="0" presId="urn:microsoft.com/office/officeart/2005/8/layout/chevron2"/>
    <dgm:cxn modelId="{9E1CD282-3B9F-5D40-86F1-B81DA3C7465F}" srcId="{2F76D536-5BE7-C247-88D9-A78B4C7D08CE}" destId="{B4A6BBBE-4F44-AD44-8590-6C68FA8F04AB}" srcOrd="0" destOrd="0" parTransId="{4936828F-B3EF-A443-B234-6B6F2790D20D}" sibTransId="{5DA86DBE-4C07-0945-AF8C-E85042DB6B1A}"/>
    <dgm:cxn modelId="{9B4A3E8A-1143-8B40-A84B-42A70FFDF06A}" type="presOf" srcId="{74CB3B1F-1332-AB4F-A7F1-0AA6AB2034DE}" destId="{D72CFBBF-4196-E944-9AD1-1473FD4F4F28}" srcOrd="0" destOrd="0" presId="urn:microsoft.com/office/officeart/2005/8/layout/chevron2"/>
    <dgm:cxn modelId="{91D8378F-38B3-4D42-ACAF-FEC5D298A61A}" type="presOf" srcId="{2F76D536-5BE7-C247-88D9-A78B4C7D08CE}" destId="{49C68695-1EF3-554C-9301-74DB9154B720}" srcOrd="0" destOrd="0" presId="urn:microsoft.com/office/officeart/2005/8/layout/chevron2"/>
    <dgm:cxn modelId="{49823096-B077-5540-9C23-E6562E93ECDB}" type="presOf" srcId="{13BF855F-5FCF-F344-A4C1-3540AD0B5C6C}" destId="{25152328-25A3-FA47-9914-1D7F4E533F52}" srcOrd="0" destOrd="0" presId="urn:microsoft.com/office/officeart/2005/8/layout/chevron2"/>
    <dgm:cxn modelId="{029B77A3-B9A8-9F49-A558-4D546A40E555}" type="presOf" srcId="{8BF49A03-3DD3-0245-82A8-9C2CCA5614E1}" destId="{BC9AED48-ED56-0B48-B23A-F0EE4A38F05D}" srcOrd="0" destOrd="0" presId="urn:microsoft.com/office/officeart/2005/8/layout/chevron2"/>
    <dgm:cxn modelId="{77C808BA-388A-BB4C-830C-2C49E2C65F90}" srcId="{C42E3500-18AD-2C46-BD9D-7064531CD67D}" destId="{E682A086-6C92-B24F-A3D5-A35DDCD20BD2}" srcOrd="0" destOrd="0" parTransId="{C6DC7F17-BBB7-E34D-89E0-F10EF1AD8D20}" sibTransId="{DE3410B7-37D0-E34B-976B-6CC741A050EA}"/>
    <dgm:cxn modelId="{85BB09BD-BCC2-584B-A9BF-C9A52B3E4E0F}" type="presOf" srcId="{F48CB5A3-09CF-424B-BD74-41B31F3242DE}" destId="{7CB26705-1516-9E40-A203-CB10EB3ECFD3}" srcOrd="0" destOrd="0" presId="urn:microsoft.com/office/officeart/2005/8/layout/chevron2"/>
    <dgm:cxn modelId="{A1D764D1-62E8-A14E-89CA-5C73C89F5EA3}" srcId="{F48CB5A3-09CF-424B-BD74-41B31F3242DE}" destId="{91942187-07A4-EF48-B606-EF71681B1187}" srcOrd="0" destOrd="0" parTransId="{7CF025E0-4F92-2149-8EDB-B901D8F7B896}" sibTransId="{2838A3CE-3669-A049-B25A-D64129464E81}"/>
    <dgm:cxn modelId="{E11F83E4-10EA-6945-95FD-AB9394B9E5A0}" srcId="{1A7597BE-7B34-054E-A806-415EDCA634E1}" destId="{13BF855F-5FCF-F344-A4C1-3540AD0B5C6C}" srcOrd="0" destOrd="0" parTransId="{045070C6-A407-5F48-815F-A7BBB1CEDFEC}" sibTransId="{3B940543-B5DB-CF42-A186-FFC472B0A662}"/>
    <dgm:cxn modelId="{5EB767E5-E9CD-E742-A9D4-47A95DFA357C}" type="presOf" srcId="{176D60D1-099C-7941-9B66-04F4CFD375CC}" destId="{FE271385-90FE-9C45-B6F5-A26FD2300372}" srcOrd="0" destOrd="0" presId="urn:microsoft.com/office/officeart/2005/8/layout/chevron2"/>
    <dgm:cxn modelId="{8B3DD9F1-D1F6-034F-B6AC-A295C41A60E3}" srcId="{CD497EE2-0482-D544-8641-A660DCEB5FF6}" destId="{C42E3500-18AD-2C46-BD9D-7064531CD67D}" srcOrd="2" destOrd="0" parTransId="{1BD240DD-4289-5C4E-9C1B-7EF502F6533C}" sibTransId="{630C8E1F-CB24-3C48-8DB6-8ED70C357256}"/>
    <dgm:cxn modelId="{C7A645F2-A502-434A-94EB-A8006BBE50AF}" type="presOf" srcId="{1F9AD720-3E53-9D49-8E6A-6B213C0C5A02}" destId="{C37E0251-25B5-8F47-BAB7-2EFF6E0946F0}" srcOrd="0" destOrd="0" presId="urn:microsoft.com/office/officeart/2005/8/layout/chevron2"/>
    <dgm:cxn modelId="{6FD7AAF7-4785-7746-BBE6-C06BFD22A00B}" srcId="{CD497EE2-0482-D544-8641-A660DCEB5FF6}" destId="{74CB3B1F-1332-AB4F-A7F1-0AA6AB2034DE}" srcOrd="5" destOrd="0" parTransId="{3E4584C5-890C-6D42-82D0-426C99B3571B}" sibTransId="{93847B08-3484-E14B-8A18-17FE4E23747A}"/>
    <dgm:cxn modelId="{E741B31F-45B4-E34D-871E-E633CB831DAE}" type="presParOf" srcId="{D9BBDC6D-E6CA-564C-9147-86AE191B47ED}" destId="{8DBCB59D-2AC0-B540-8EE5-69352515AB7B}" srcOrd="0" destOrd="0" presId="urn:microsoft.com/office/officeart/2005/8/layout/chevron2"/>
    <dgm:cxn modelId="{2BF14E78-C736-D246-8254-6284C7404B41}" type="presParOf" srcId="{8DBCB59D-2AC0-B540-8EE5-69352515AB7B}" destId="{49C68695-1EF3-554C-9301-74DB9154B720}" srcOrd="0" destOrd="0" presId="urn:microsoft.com/office/officeart/2005/8/layout/chevron2"/>
    <dgm:cxn modelId="{39258DB3-A4BE-A248-933C-C69E9BABF498}" type="presParOf" srcId="{8DBCB59D-2AC0-B540-8EE5-69352515AB7B}" destId="{093B5388-B0F0-724B-B5E0-FDE8F7E32ED4}" srcOrd="1" destOrd="0" presId="urn:microsoft.com/office/officeart/2005/8/layout/chevron2"/>
    <dgm:cxn modelId="{83415785-1640-604A-8B2E-D52EC7B28720}" type="presParOf" srcId="{D9BBDC6D-E6CA-564C-9147-86AE191B47ED}" destId="{25BC678A-176A-EB47-8952-AD9E8B136C5F}" srcOrd="1" destOrd="0" presId="urn:microsoft.com/office/officeart/2005/8/layout/chevron2"/>
    <dgm:cxn modelId="{C57696BE-43D9-FA4B-B48F-1510A0DAA785}" type="presParOf" srcId="{D9BBDC6D-E6CA-564C-9147-86AE191B47ED}" destId="{74B5AF9D-7D61-AA41-82DB-4BABF16695D0}" srcOrd="2" destOrd="0" presId="urn:microsoft.com/office/officeart/2005/8/layout/chevron2"/>
    <dgm:cxn modelId="{8C9CA3A3-869F-5A47-89F0-771561804589}" type="presParOf" srcId="{74B5AF9D-7D61-AA41-82DB-4BABF16695D0}" destId="{FE271385-90FE-9C45-B6F5-A26FD2300372}" srcOrd="0" destOrd="0" presId="urn:microsoft.com/office/officeart/2005/8/layout/chevron2"/>
    <dgm:cxn modelId="{0C9AA31B-7C8D-224B-B7C3-63AD8659D23D}" type="presParOf" srcId="{74B5AF9D-7D61-AA41-82DB-4BABF16695D0}" destId="{C37E0251-25B5-8F47-BAB7-2EFF6E0946F0}" srcOrd="1" destOrd="0" presId="urn:microsoft.com/office/officeart/2005/8/layout/chevron2"/>
    <dgm:cxn modelId="{2BDA264D-E8F3-E54C-B75D-96970A058D84}" type="presParOf" srcId="{D9BBDC6D-E6CA-564C-9147-86AE191B47ED}" destId="{BC00ADF2-0EDC-7544-BB56-1F61389D720B}" srcOrd="3" destOrd="0" presId="urn:microsoft.com/office/officeart/2005/8/layout/chevron2"/>
    <dgm:cxn modelId="{8FA60E60-7E48-AD40-8940-BC192DADA074}" type="presParOf" srcId="{D9BBDC6D-E6CA-564C-9147-86AE191B47ED}" destId="{17331B42-C4D8-CE4C-893F-5F267A8105DE}" srcOrd="4" destOrd="0" presId="urn:microsoft.com/office/officeart/2005/8/layout/chevron2"/>
    <dgm:cxn modelId="{3288ED18-76EA-0143-86AB-D8271BAEDB0A}" type="presParOf" srcId="{17331B42-C4D8-CE4C-893F-5F267A8105DE}" destId="{BDE4CD6C-F1B8-AD42-83CA-BBA04B5A5B9E}" srcOrd="0" destOrd="0" presId="urn:microsoft.com/office/officeart/2005/8/layout/chevron2"/>
    <dgm:cxn modelId="{2BE3F448-3434-2D43-8022-AF0A57016841}" type="presParOf" srcId="{17331B42-C4D8-CE4C-893F-5F267A8105DE}" destId="{5AE4D53D-F651-E346-B655-0C83AAA4E590}" srcOrd="1" destOrd="0" presId="urn:microsoft.com/office/officeart/2005/8/layout/chevron2"/>
    <dgm:cxn modelId="{B5101F55-889E-A541-8F8B-771DEC49935F}" type="presParOf" srcId="{D9BBDC6D-E6CA-564C-9147-86AE191B47ED}" destId="{695DA2FB-CB4D-1143-93CA-3246DF4EB337}" srcOrd="5" destOrd="0" presId="urn:microsoft.com/office/officeart/2005/8/layout/chevron2"/>
    <dgm:cxn modelId="{05A1D59E-C00F-4447-A518-F0BA92BB6E77}" type="presParOf" srcId="{D9BBDC6D-E6CA-564C-9147-86AE191B47ED}" destId="{41E5BDF7-9AA2-104C-B90E-1C9FB3FC2DA8}" srcOrd="6" destOrd="0" presId="urn:microsoft.com/office/officeart/2005/8/layout/chevron2"/>
    <dgm:cxn modelId="{F87029A5-D28B-C640-92BB-C8C858551CD4}" type="presParOf" srcId="{41E5BDF7-9AA2-104C-B90E-1C9FB3FC2DA8}" destId="{7CB26705-1516-9E40-A203-CB10EB3ECFD3}" srcOrd="0" destOrd="0" presId="urn:microsoft.com/office/officeart/2005/8/layout/chevron2"/>
    <dgm:cxn modelId="{8695CED7-9461-514F-8DC7-65594A694630}" type="presParOf" srcId="{41E5BDF7-9AA2-104C-B90E-1C9FB3FC2DA8}" destId="{67AA591C-086B-6F46-942A-08FA37F60C00}" srcOrd="1" destOrd="0" presId="urn:microsoft.com/office/officeart/2005/8/layout/chevron2"/>
    <dgm:cxn modelId="{CC0FAC71-2931-EA47-A38E-3704CC3CB2BE}" type="presParOf" srcId="{D9BBDC6D-E6CA-564C-9147-86AE191B47ED}" destId="{F71DADD7-1577-8045-B457-CB8E00D34592}" srcOrd="7" destOrd="0" presId="urn:microsoft.com/office/officeart/2005/8/layout/chevron2"/>
    <dgm:cxn modelId="{542AC3E7-ED7C-FF47-9D8C-5A995AFD82B3}" type="presParOf" srcId="{D9BBDC6D-E6CA-564C-9147-86AE191B47ED}" destId="{C2689F4C-24C2-8247-9F27-0252867A3D57}" srcOrd="8" destOrd="0" presId="urn:microsoft.com/office/officeart/2005/8/layout/chevron2"/>
    <dgm:cxn modelId="{BBC09634-4FFD-E145-BAEE-1EE73299F531}" type="presParOf" srcId="{C2689F4C-24C2-8247-9F27-0252867A3D57}" destId="{7CDD07DA-781B-D249-BCAD-C4D304CE705D}" srcOrd="0" destOrd="0" presId="urn:microsoft.com/office/officeart/2005/8/layout/chevron2"/>
    <dgm:cxn modelId="{A0664979-1393-7649-8A06-7C0C0B352825}" type="presParOf" srcId="{C2689F4C-24C2-8247-9F27-0252867A3D57}" destId="{25152328-25A3-FA47-9914-1D7F4E533F52}" srcOrd="1" destOrd="0" presId="urn:microsoft.com/office/officeart/2005/8/layout/chevron2"/>
    <dgm:cxn modelId="{380A1DB5-C490-EC4E-8C12-83054271421D}" type="presParOf" srcId="{D9BBDC6D-E6CA-564C-9147-86AE191B47ED}" destId="{6CFAA856-3966-094F-A2BC-5C090B20C60A}" srcOrd="9" destOrd="0" presId="urn:microsoft.com/office/officeart/2005/8/layout/chevron2"/>
    <dgm:cxn modelId="{40A4D34C-FEFA-3049-A427-01F05DB77E48}" type="presParOf" srcId="{D9BBDC6D-E6CA-564C-9147-86AE191B47ED}" destId="{B4CF17B4-7596-DB4E-A2B5-CD3265CE3662}" srcOrd="10" destOrd="0" presId="urn:microsoft.com/office/officeart/2005/8/layout/chevron2"/>
    <dgm:cxn modelId="{6DB638F9-E27D-8C45-A9DF-76AA998A530C}" type="presParOf" srcId="{B4CF17B4-7596-DB4E-A2B5-CD3265CE3662}" destId="{D72CFBBF-4196-E944-9AD1-1473FD4F4F28}" srcOrd="0" destOrd="0" presId="urn:microsoft.com/office/officeart/2005/8/layout/chevron2"/>
    <dgm:cxn modelId="{ED80662F-0795-E344-9010-207C80E121C9}" type="presParOf" srcId="{B4CF17B4-7596-DB4E-A2B5-CD3265CE3662}" destId="{BC9AED48-ED56-0B48-B23A-F0EE4A38F05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5C395F-3461-45E6-87C4-03A22341C2B9}"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263CD8F2-253A-4C0E-8932-82E672C623B7}">
      <dgm:prSet/>
      <dgm:spPr/>
      <dgm:t>
        <a:bodyPr/>
        <a:lstStyle/>
        <a:p>
          <a:r>
            <a:rPr lang="en-US" dirty="0"/>
            <a:t>Within Western Chiefdoms, </a:t>
          </a:r>
          <a:r>
            <a:rPr lang="en-US" dirty="0" err="1"/>
            <a:t>Tainkatopa</a:t>
          </a:r>
          <a:r>
            <a:rPr lang="en-US" dirty="0"/>
            <a:t> </a:t>
          </a:r>
          <a:r>
            <a:rPr lang="en-US" dirty="0" err="1"/>
            <a:t>Makama</a:t>
          </a:r>
          <a:r>
            <a:rPr lang="en-US" dirty="0"/>
            <a:t> </a:t>
          </a:r>
          <a:r>
            <a:rPr lang="en-US" dirty="0" err="1"/>
            <a:t>Safrokoh</a:t>
          </a:r>
          <a:r>
            <a:rPr lang="en-US" dirty="0"/>
            <a:t> has the highest Maternal Death Rate with value = 2469.14</a:t>
          </a:r>
        </a:p>
      </dgm:t>
    </dgm:pt>
    <dgm:pt modelId="{1EBD6421-07F1-4341-A454-A277D5404B52}" type="parTrans" cxnId="{02ABEF40-8E0D-4DCC-B7F3-2C467E0E003A}">
      <dgm:prSet/>
      <dgm:spPr/>
      <dgm:t>
        <a:bodyPr/>
        <a:lstStyle/>
        <a:p>
          <a:endParaRPr lang="en-US"/>
        </a:p>
      </dgm:t>
    </dgm:pt>
    <dgm:pt modelId="{883A9A87-3FC8-4E39-9A46-94127F1C05F6}" type="sibTrans" cxnId="{02ABEF40-8E0D-4DCC-B7F3-2C467E0E003A}">
      <dgm:prSet phldrT="01"/>
      <dgm:spPr/>
      <dgm:t>
        <a:bodyPr/>
        <a:lstStyle/>
        <a:p>
          <a:endParaRPr lang="en-US"/>
        </a:p>
      </dgm:t>
    </dgm:pt>
    <dgm:pt modelId="{1CAFF69D-2356-4BC0-9B04-273786529D70}">
      <dgm:prSet/>
      <dgm:spPr/>
      <dgm:t>
        <a:bodyPr/>
        <a:lstStyle/>
        <a:p>
          <a:r>
            <a:rPr lang="en-US" dirty="0"/>
            <a:t>1.Bureh </a:t>
          </a:r>
          <a:r>
            <a:rPr lang="en-US" dirty="0" err="1"/>
            <a:t>Kasseh</a:t>
          </a:r>
          <a:r>
            <a:rPr lang="en-US" dirty="0"/>
            <a:t> </a:t>
          </a:r>
          <a:r>
            <a:rPr lang="en-US" dirty="0" err="1"/>
            <a:t>Maconteh</a:t>
          </a:r>
          <a:r>
            <a:rPr lang="en-US" dirty="0"/>
            <a:t>: 255.54 per registered live birth</a:t>
          </a:r>
        </a:p>
      </dgm:t>
    </dgm:pt>
    <dgm:pt modelId="{5A2DECF3-8014-4BEF-821C-2702136F512A}" type="parTrans" cxnId="{82F786A1-0C76-4596-A86F-FE6E0D802676}">
      <dgm:prSet/>
      <dgm:spPr/>
      <dgm:t>
        <a:bodyPr/>
        <a:lstStyle/>
        <a:p>
          <a:endParaRPr lang="en-US"/>
        </a:p>
      </dgm:t>
    </dgm:pt>
    <dgm:pt modelId="{6914C1F3-3DCE-4FF2-82BB-E077B45A1E7D}" type="sibTrans" cxnId="{82F786A1-0C76-4596-A86F-FE6E0D802676}">
      <dgm:prSet phldrT="02"/>
      <dgm:spPr/>
      <dgm:t>
        <a:bodyPr/>
        <a:lstStyle/>
        <a:p>
          <a:endParaRPr lang="en-US"/>
        </a:p>
      </dgm:t>
    </dgm:pt>
    <dgm:pt modelId="{924E43E5-8096-4AE9-AFDC-05A80C1F4FC1}">
      <dgm:prSet/>
      <dgm:spPr/>
      <dgm:t>
        <a:bodyPr/>
        <a:lstStyle/>
        <a:p>
          <a:r>
            <a:rPr lang="en-US"/>
            <a:t>2. </a:t>
          </a:r>
          <a:r>
            <a:rPr lang="en-US" err="1"/>
            <a:t>Maforki</a:t>
          </a:r>
          <a:r>
            <a:rPr lang="en-US"/>
            <a:t>: 496.28 per registered live birth</a:t>
          </a:r>
        </a:p>
      </dgm:t>
    </dgm:pt>
    <dgm:pt modelId="{BC0BF411-20BA-494D-B59A-96CCEA48F1C7}" type="parTrans" cxnId="{C1D872E9-C3F5-4180-B06E-BABEB1EEB5BC}">
      <dgm:prSet/>
      <dgm:spPr/>
      <dgm:t>
        <a:bodyPr/>
        <a:lstStyle/>
        <a:p>
          <a:endParaRPr lang="en-US"/>
        </a:p>
      </dgm:t>
    </dgm:pt>
    <dgm:pt modelId="{72517FF5-7739-4AF1-9B22-E83111403AD3}" type="sibTrans" cxnId="{C1D872E9-C3F5-4180-B06E-BABEB1EEB5BC}">
      <dgm:prSet phldrT="03"/>
      <dgm:spPr/>
      <dgm:t>
        <a:bodyPr/>
        <a:lstStyle/>
        <a:p>
          <a:endParaRPr lang="en-US"/>
        </a:p>
      </dgm:t>
    </dgm:pt>
    <dgm:pt modelId="{B2D2A6B3-3697-44F4-871C-321C4A6FF00C}">
      <dgm:prSet/>
      <dgm:spPr/>
      <dgm:t>
        <a:bodyPr/>
        <a:lstStyle/>
        <a:p>
          <a:r>
            <a:rPr lang="en-US"/>
            <a:t>3. Buya </a:t>
          </a:r>
          <a:r>
            <a:rPr lang="en-US" err="1"/>
            <a:t>Romende</a:t>
          </a:r>
          <a:r>
            <a:rPr lang="en-US"/>
            <a:t>: 198.41 per registered live birth</a:t>
          </a:r>
        </a:p>
      </dgm:t>
    </dgm:pt>
    <dgm:pt modelId="{5B372E18-F1D6-4098-AC9E-5D463F96AAE7}" type="parTrans" cxnId="{51F83D12-4A09-4B41-BAA2-F40C9281634D}">
      <dgm:prSet/>
      <dgm:spPr/>
      <dgm:t>
        <a:bodyPr/>
        <a:lstStyle/>
        <a:p>
          <a:endParaRPr lang="en-US"/>
        </a:p>
      </dgm:t>
    </dgm:pt>
    <dgm:pt modelId="{B2FE5E67-7D35-42CD-9198-43FA5E15E135}" type="sibTrans" cxnId="{51F83D12-4A09-4B41-BAA2-F40C9281634D}">
      <dgm:prSet phldrT="04"/>
      <dgm:spPr/>
      <dgm:t>
        <a:bodyPr/>
        <a:lstStyle/>
        <a:p>
          <a:endParaRPr lang="en-US"/>
        </a:p>
      </dgm:t>
    </dgm:pt>
    <dgm:pt modelId="{0B2501B0-D16A-4E0C-8A04-9622DCFBFCB4}">
      <dgm:prSet/>
      <dgm:spPr/>
      <dgm:t>
        <a:bodyPr/>
        <a:lstStyle/>
        <a:p>
          <a:r>
            <a:rPr lang="en-US" dirty="0"/>
            <a:t>4. Dibia: 193. 05 registered live birth</a:t>
          </a:r>
        </a:p>
      </dgm:t>
    </dgm:pt>
    <dgm:pt modelId="{FAF5A72E-974C-405C-8698-0496D2B1D0F3}" type="parTrans" cxnId="{9CA7ADB2-039A-474A-9A6C-DD1CD09E7FC9}">
      <dgm:prSet/>
      <dgm:spPr/>
      <dgm:t>
        <a:bodyPr/>
        <a:lstStyle/>
        <a:p>
          <a:endParaRPr lang="en-US"/>
        </a:p>
      </dgm:t>
    </dgm:pt>
    <dgm:pt modelId="{EE267B03-9124-4980-A1CE-4BC4C3963551}" type="sibTrans" cxnId="{9CA7ADB2-039A-474A-9A6C-DD1CD09E7FC9}">
      <dgm:prSet phldrT="05"/>
      <dgm:spPr/>
      <dgm:t>
        <a:bodyPr/>
        <a:lstStyle/>
        <a:p>
          <a:endParaRPr lang="en-US"/>
        </a:p>
      </dgm:t>
    </dgm:pt>
    <dgm:pt modelId="{04C29713-C0F2-4F94-9F6C-A9340DA7AEAE}">
      <dgm:prSet/>
      <dgm:spPr/>
      <dgm:t>
        <a:bodyPr/>
        <a:lstStyle/>
        <a:p>
          <a:r>
            <a:rPr lang="en-US"/>
            <a:t>5. </a:t>
          </a:r>
          <a:r>
            <a:rPr lang="en-US" err="1"/>
            <a:t>Marampa</a:t>
          </a:r>
          <a:r>
            <a:rPr lang="en-US"/>
            <a:t>: 247.93 per registered live birth</a:t>
          </a:r>
        </a:p>
      </dgm:t>
    </dgm:pt>
    <dgm:pt modelId="{B6FA14D1-0719-4FBC-9E63-EEFDE9940DAA}" type="parTrans" cxnId="{46821E0C-8A86-4FEE-8812-8B48EA460C9C}">
      <dgm:prSet/>
      <dgm:spPr/>
      <dgm:t>
        <a:bodyPr/>
        <a:lstStyle/>
        <a:p>
          <a:endParaRPr lang="en-US"/>
        </a:p>
      </dgm:t>
    </dgm:pt>
    <dgm:pt modelId="{13551B96-A98A-4D95-9E2D-D7C07EA724F4}" type="sibTrans" cxnId="{46821E0C-8A86-4FEE-8812-8B48EA460C9C}">
      <dgm:prSet phldrT="06"/>
      <dgm:spPr/>
      <dgm:t>
        <a:bodyPr/>
        <a:lstStyle/>
        <a:p>
          <a:endParaRPr lang="en-US"/>
        </a:p>
      </dgm:t>
    </dgm:pt>
    <dgm:pt modelId="{5FEDD830-5FDE-494C-9366-AF5EF22B4363}" type="pres">
      <dgm:prSet presAssocID="{515C395F-3461-45E6-87C4-03A22341C2B9}" presName="diagram" presStyleCnt="0">
        <dgm:presLayoutVars>
          <dgm:dir/>
          <dgm:resizeHandles val="exact"/>
        </dgm:presLayoutVars>
      </dgm:prSet>
      <dgm:spPr/>
    </dgm:pt>
    <dgm:pt modelId="{C49587BA-CB32-45D9-A399-6F653E9EF2E9}" type="pres">
      <dgm:prSet presAssocID="{263CD8F2-253A-4C0E-8932-82E672C623B7}" presName="node" presStyleLbl="node1" presStyleIdx="0" presStyleCnt="6">
        <dgm:presLayoutVars>
          <dgm:bulletEnabled val="1"/>
        </dgm:presLayoutVars>
      </dgm:prSet>
      <dgm:spPr/>
    </dgm:pt>
    <dgm:pt modelId="{C7FA1614-4A79-4E04-A7FA-C61A76EA0577}" type="pres">
      <dgm:prSet presAssocID="{883A9A87-3FC8-4E39-9A46-94127F1C05F6}" presName="sibTrans" presStyleCnt="0"/>
      <dgm:spPr/>
    </dgm:pt>
    <dgm:pt modelId="{0F631538-502F-406C-948C-B2F88B9CFD2F}" type="pres">
      <dgm:prSet presAssocID="{1CAFF69D-2356-4BC0-9B04-273786529D70}" presName="node" presStyleLbl="node1" presStyleIdx="1" presStyleCnt="6">
        <dgm:presLayoutVars>
          <dgm:bulletEnabled val="1"/>
        </dgm:presLayoutVars>
      </dgm:prSet>
      <dgm:spPr/>
    </dgm:pt>
    <dgm:pt modelId="{671D9C98-C5CA-432A-B8A9-F22D378A7169}" type="pres">
      <dgm:prSet presAssocID="{6914C1F3-3DCE-4FF2-82BB-E077B45A1E7D}" presName="sibTrans" presStyleCnt="0"/>
      <dgm:spPr/>
    </dgm:pt>
    <dgm:pt modelId="{8D24C9C6-400B-47EC-82BE-0A5AA1D43730}" type="pres">
      <dgm:prSet presAssocID="{924E43E5-8096-4AE9-AFDC-05A80C1F4FC1}" presName="node" presStyleLbl="node1" presStyleIdx="2" presStyleCnt="6">
        <dgm:presLayoutVars>
          <dgm:bulletEnabled val="1"/>
        </dgm:presLayoutVars>
      </dgm:prSet>
      <dgm:spPr/>
    </dgm:pt>
    <dgm:pt modelId="{C137CC28-A8A9-4460-B004-793587FF1DF0}" type="pres">
      <dgm:prSet presAssocID="{72517FF5-7739-4AF1-9B22-E83111403AD3}" presName="sibTrans" presStyleCnt="0"/>
      <dgm:spPr/>
    </dgm:pt>
    <dgm:pt modelId="{A2A41EAA-6D82-4BDB-B140-E9D127A7F328}" type="pres">
      <dgm:prSet presAssocID="{B2D2A6B3-3697-44F4-871C-321C4A6FF00C}" presName="node" presStyleLbl="node1" presStyleIdx="3" presStyleCnt="6">
        <dgm:presLayoutVars>
          <dgm:bulletEnabled val="1"/>
        </dgm:presLayoutVars>
      </dgm:prSet>
      <dgm:spPr/>
    </dgm:pt>
    <dgm:pt modelId="{3E5996A9-7311-4C89-8908-7CF526C4FBCC}" type="pres">
      <dgm:prSet presAssocID="{B2FE5E67-7D35-42CD-9198-43FA5E15E135}" presName="sibTrans" presStyleCnt="0"/>
      <dgm:spPr/>
    </dgm:pt>
    <dgm:pt modelId="{9AB8E9C0-AC72-45A9-9F5D-1F7712E0FFFB}" type="pres">
      <dgm:prSet presAssocID="{0B2501B0-D16A-4E0C-8A04-9622DCFBFCB4}" presName="node" presStyleLbl="node1" presStyleIdx="4" presStyleCnt="6">
        <dgm:presLayoutVars>
          <dgm:bulletEnabled val="1"/>
        </dgm:presLayoutVars>
      </dgm:prSet>
      <dgm:spPr/>
    </dgm:pt>
    <dgm:pt modelId="{1487A10F-0A06-4CCC-8524-A9974D879E4D}" type="pres">
      <dgm:prSet presAssocID="{EE267B03-9124-4980-A1CE-4BC4C3963551}" presName="sibTrans" presStyleCnt="0"/>
      <dgm:spPr/>
    </dgm:pt>
    <dgm:pt modelId="{F2B9F816-A9FB-4222-8E61-6307824FF5A8}" type="pres">
      <dgm:prSet presAssocID="{04C29713-C0F2-4F94-9F6C-A9340DA7AEAE}" presName="node" presStyleLbl="node1" presStyleIdx="5" presStyleCnt="6">
        <dgm:presLayoutVars>
          <dgm:bulletEnabled val="1"/>
        </dgm:presLayoutVars>
      </dgm:prSet>
      <dgm:spPr/>
    </dgm:pt>
  </dgm:ptLst>
  <dgm:cxnLst>
    <dgm:cxn modelId="{46821E0C-8A86-4FEE-8812-8B48EA460C9C}" srcId="{515C395F-3461-45E6-87C4-03A22341C2B9}" destId="{04C29713-C0F2-4F94-9F6C-A9340DA7AEAE}" srcOrd="5" destOrd="0" parTransId="{B6FA14D1-0719-4FBC-9E63-EEFDE9940DAA}" sibTransId="{13551B96-A98A-4D95-9E2D-D7C07EA724F4}"/>
    <dgm:cxn modelId="{51F83D12-4A09-4B41-BAA2-F40C9281634D}" srcId="{515C395F-3461-45E6-87C4-03A22341C2B9}" destId="{B2D2A6B3-3697-44F4-871C-321C4A6FF00C}" srcOrd="3" destOrd="0" parTransId="{5B372E18-F1D6-4098-AC9E-5D463F96AAE7}" sibTransId="{B2FE5E67-7D35-42CD-9198-43FA5E15E135}"/>
    <dgm:cxn modelId="{05CC843A-0F79-4C68-A3C8-2063D55A14F7}" type="presOf" srcId="{B2D2A6B3-3697-44F4-871C-321C4A6FF00C}" destId="{A2A41EAA-6D82-4BDB-B140-E9D127A7F328}" srcOrd="0" destOrd="0" presId="urn:microsoft.com/office/officeart/2005/8/layout/default"/>
    <dgm:cxn modelId="{02ABEF40-8E0D-4DCC-B7F3-2C467E0E003A}" srcId="{515C395F-3461-45E6-87C4-03A22341C2B9}" destId="{263CD8F2-253A-4C0E-8932-82E672C623B7}" srcOrd="0" destOrd="0" parTransId="{1EBD6421-07F1-4341-A454-A277D5404B52}" sibTransId="{883A9A87-3FC8-4E39-9A46-94127F1C05F6}"/>
    <dgm:cxn modelId="{A9910849-5237-4961-946E-D962BDD1962C}" type="presOf" srcId="{0B2501B0-D16A-4E0C-8A04-9622DCFBFCB4}" destId="{9AB8E9C0-AC72-45A9-9F5D-1F7712E0FFFB}" srcOrd="0" destOrd="0" presId="urn:microsoft.com/office/officeart/2005/8/layout/default"/>
    <dgm:cxn modelId="{37374F6B-EEA0-45E7-A12B-597373372CC4}" type="presOf" srcId="{263CD8F2-253A-4C0E-8932-82E672C623B7}" destId="{C49587BA-CB32-45D9-A399-6F653E9EF2E9}" srcOrd="0" destOrd="0" presId="urn:microsoft.com/office/officeart/2005/8/layout/default"/>
    <dgm:cxn modelId="{4E292354-1E28-492B-AB9A-6F97E9FC9881}" type="presOf" srcId="{515C395F-3461-45E6-87C4-03A22341C2B9}" destId="{5FEDD830-5FDE-494C-9366-AF5EF22B4363}" srcOrd="0" destOrd="0" presId="urn:microsoft.com/office/officeart/2005/8/layout/default"/>
    <dgm:cxn modelId="{9B0EB07D-7301-442B-95CD-2571105D7E71}" type="presOf" srcId="{04C29713-C0F2-4F94-9F6C-A9340DA7AEAE}" destId="{F2B9F816-A9FB-4222-8E61-6307824FF5A8}" srcOrd="0" destOrd="0" presId="urn:microsoft.com/office/officeart/2005/8/layout/default"/>
    <dgm:cxn modelId="{82F786A1-0C76-4596-A86F-FE6E0D802676}" srcId="{515C395F-3461-45E6-87C4-03A22341C2B9}" destId="{1CAFF69D-2356-4BC0-9B04-273786529D70}" srcOrd="1" destOrd="0" parTransId="{5A2DECF3-8014-4BEF-821C-2702136F512A}" sibTransId="{6914C1F3-3DCE-4FF2-82BB-E077B45A1E7D}"/>
    <dgm:cxn modelId="{9CA7ADB2-039A-474A-9A6C-DD1CD09E7FC9}" srcId="{515C395F-3461-45E6-87C4-03A22341C2B9}" destId="{0B2501B0-D16A-4E0C-8A04-9622DCFBFCB4}" srcOrd="4" destOrd="0" parTransId="{FAF5A72E-974C-405C-8698-0496D2B1D0F3}" sibTransId="{EE267B03-9124-4980-A1CE-4BC4C3963551}"/>
    <dgm:cxn modelId="{9DC620B3-19F8-4077-832A-A49162A75294}" type="presOf" srcId="{924E43E5-8096-4AE9-AFDC-05A80C1F4FC1}" destId="{8D24C9C6-400B-47EC-82BE-0A5AA1D43730}" srcOrd="0" destOrd="0" presId="urn:microsoft.com/office/officeart/2005/8/layout/default"/>
    <dgm:cxn modelId="{7CE03CDE-A5CB-4EC2-86CC-32AB4753059A}" type="presOf" srcId="{1CAFF69D-2356-4BC0-9B04-273786529D70}" destId="{0F631538-502F-406C-948C-B2F88B9CFD2F}" srcOrd="0" destOrd="0" presId="urn:microsoft.com/office/officeart/2005/8/layout/default"/>
    <dgm:cxn modelId="{C1D872E9-C3F5-4180-B06E-BABEB1EEB5BC}" srcId="{515C395F-3461-45E6-87C4-03A22341C2B9}" destId="{924E43E5-8096-4AE9-AFDC-05A80C1F4FC1}" srcOrd="2" destOrd="0" parTransId="{BC0BF411-20BA-494D-B59A-96CCEA48F1C7}" sibTransId="{72517FF5-7739-4AF1-9B22-E83111403AD3}"/>
    <dgm:cxn modelId="{E150D6FB-F87D-42C9-A14A-393485AA407F}" type="presParOf" srcId="{5FEDD830-5FDE-494C-9366-AF5EF22B4363}" destId="{C49587BA-CB32-45D9-A399-6F653E9EF2E9}" srcOrd="0" destOrd="0" presId="urn:microsoft.com/office/officeart/2005/8/layout/default"/>
    <dgm:cxn modelId="{C6910648-3F84-41E5-899C-B24FB3D13B5A}" type="presParOf" srcId="{5FEDD830-5FDE-494C-9366-AF5EF22B4363}" destId="{C7FA1614-4A79-4E04-A7FA-C61A76EA0577}" srcOrd="1" destOrd="0" presId="urn:microsoft.com/office/officeart/2005/8/layout/default"/>
    <dgm:cxn modelId="{04DB15CE-6F6B-4FB5-9484-E8B31A2BAD5C}" type="presParOf" srcId="{5FEDD830-5FDE-494C-9366-AF5EF22B4363}" destId="{0F631538-502F-406C-948C-B2F88B9CFD2F}" srcOrd="2" destOrd="0" presId="urn:microsoft.com/office/officeart/2005/8/layout/default"/>
    <dgm:cxn modelId="{4D946D85-8EC6-4694-B9CD-9C28B3E4B5CE}" type="presParOf" srcId="{5FEDD830-5FDE-494C-9366-AF5EF22B4363}" destId="{671D9C98-C5CA-432A-B8A9-F22D378A7169}" srcOrd="3" destOrd="0" presId="urn:microsoft.com/office/officeart/2005/8/layout/default"/>
    <dgm:cxn modelId="{FDF0B321-2A76-41F6-8843-6E4155941A15}" type="presParOf" srcId="{5FEDD830-5FDE-494C-9366-AF5EF22B4363}" destId="{8D24C9C6-400B-47EC-82BE-0A5AA1D43730}" srcOrd="4" destOrd="0" presId="urn:microsoft.com/office/officeart/2005/8/layout/default"/>
    <dgm:cxn modelId="{0BC43DAF-7F1F-4D19-BB09-1250E89C7C2D}" type="presParOf" srcId="{5FEDD830-5FDE-494C-9366-AF5EF22B4363}" destId="{C137CC28-A8A9-4460-B004-793587FF1DF0}" srcOrd="5" destOrd="0" presId="urn:microsoft.com/office/officeart/2005/8/layout/default"/>
    <dgm:cxn modelId="{89F8CF00-91FC-4A03-87B3-FD5E1960EE62}" type="presParOf" srcId="{5FEDD830-5FDE-494C-9366-AF5EF22B4363}" destId="{A2A41EAA-6D82-4BDB-B140-E9D127A7F328}" srcOrd="6" destOrd="0" presId="urn:microsoft.com/office/officeart/2005/8/layout/default"/>
    <dgm:cxn modelId="{93660DC9-5E2E-446E-96C9-731174F91BD3}" type="presParOf" srcId="{5FEDD830-5FDE-494C-9366-AF5EF22B4363}" destId="{3E5996A9-7311-4C89-8908-7CF526C4FBCC}" srcOrd="7" destOrd="0" presId="urn:microsoft.com/office/officeart/2005/8/layout/default"/>
    <dgm:cxn modelId="{6C5FDF21-754A-4427-B83A-2D29EE008787}" type="presParOf" srcId="{5FEDD830-5FDE-494C-9366-AF5EF22B4363}" destId="{9AB8E9C0-AC72-45A9-9F5D-1F7712E0FFFB}" srcOrd="8" destOrd="0" presId="urn:microsoft.com/office/officeart/2005/8/layout/default"/>
    <dgm:cxn modelId="{5CEE73B1-D463-4717-B9FA-20C544E6DB56}" type="presParOf" srcId="{5FEDD830-5FDE-494C-9366-AF5EF22B4363}" destId="{1487A10F-0A06-4CCC-8524-A9974D879E4D}" srcOrd="9" destOrd="0" presId="urn:microsoft.com/office/officeart/2005/8/layout/default"/>
    <dgm:cxn modelId="{ADBC7B3A-087B-44C1-8342-A858BD23A803}" type="presParOf" srcId="{5FEDD830-5FDE-494C-9366-AF5EF22B4363}" destId="{F2B9F816-A9FB-4222-8E61-6307824FF5A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E40D91-5572-4897-BE47-03CF3C3A2C4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F8BA617-F9C1-44D3-BB82-D58E84886773}">
      <dgm:prSet phldrT="[Text]" phldr="0"/>
      <dgm:spPr/>
      <dgm:t>
        <a:bodyPr/>
        <a:lstStyle/>
        <a:p>
          <a:pPr rtl="0"/>
          <a:r>
            <a:rPr lang="en-US">
              <a:solidFill>
                <a:schemeClr val="bg1"/>
              </a:solidFill>
              <a:latin typeface="Aptos Display" panose="02110004020202020204"/>
            </a:rPr>
            <a:t>After following the steps mentioned in slide 1, modify period to include monthly data for 2024 and add period to rows and select Pivot table and download CSV.</a:t>
          </a:r>
          <a:endParaRPr lang="en-US">
            <a:solidFill>
              <a:schemeClr val="bg1"/>
            </a:solidFill>
          </a:endParaRPr>
        </a:p>
      </dgm:t>
    </dgm:pt>
    <dgm:pt modelId="{A0778A8D-9DFB-467E-B928-EC22B5074425}" type="parTrans" cxnId="{133ABEDF-8E29-4508-8F6C-7D6F1B49792C}">
      <dgm:prSet/>
      <dgm:spPr/>
      <dgm:t>
        <a:bodyPr/>
        <a:lstStyle/>
        <a:p>
          <a:endParaRPr lang="en-US"/>
        </a:p>
      </dgm:t>
    </dgm:pt>
    <dgm:pt modelId="{C3877EFD-9001-4FC9-AE5D-E8F649E14F64}" type="sibTrans" cxnId="{133ABEDF-8E29-4508-8F6C-7D6F1B49792C}">
      <dgm:prSet/>
      <dgm:spPr/>
      <dgm:t>
        <a:bodyPr/>
        <a:lstStyle/>
        <a:p>
          <a:endParaRPr lang="en-US"/>
        </a:p>
      </dgm:t>
    </dgm:pt>
    <dgm:pt modelId="{3D2A13E9-7B91-4137-BEAC-1612886FAFC6}">
      <dgm:prSet phldrT="[Text]" phldr="0"/>
      <dgm:spPr/>
      <dgm:t>
        <a:bodyPr/>
        <a:lstStyle/>
        <a:p>
          <a:pPr rtl="0"/>
          <a:r>
            <a:rPr lang="en-US">
              <a:solidFill>
                <a:schemeClr val="bg1"/>
              </a:solidFill>
              <a:latin typeface="Aptos Display" panose="02110004020202020204"/>
            </a:rPr>
            <a:t> In R, </a:t>
          </a:r>
          <a:r>
            <a:rPr lang="en-US" b="1">
              <a:solidFill>
                <a:schemeClr val="bg1"/>
              </a:solidFill>
              <a:latin typeface="Aptos Display" panose="02110004020202020204"/>
            </a:rPr>
            <a:t>select  </a:t>
          </a:r>
          <a:r>
            <a:rPr lang="en-US" b="1" err="1">
              <a:solidFill>
                <a:schemeClr val="bg1"/>
              </a:solidFill>
              <a:latin typeface="Aptos Display" panose="02110004020202020204"/>
            </a:rPr>
            <a:t>organisationunitname</a:t>
          </a:r>
          <a:r>
            <a:rPr lang="en-US" b="1">
              <a:solidFill>
                <a:schemeClr val="bg1"/>
              </a:solidFill>
              <a:latin typeface="Aptos Display" panose="02110004020202020204"/>
            </a:rPr>
            <a:t>  = </a:t>
          </a:r>
          <a:r>
            <a:rPr lang="en-US" b="0" err="1">
              <a:solidFill>
                <a:schemeClr val="bg1"/>
              </a:solidFill>
            </a:rPr>
            <a:t>Tainkatopa</a:t>
          </a:r>
          <a:r>
            <a:rPr lang="en-US" b="0">
              <a:solidFill>
                <a:schemeClr val="bg1"/>
              </a:solidFill>
            </a:rPr>
            <a:t> Makama </a:t>
          </a:r>
          <a:r>
            <a:rPr lang="en-US" b="0" err="1">
              <a:solidFill>
                <a:schemeClr val="bg1"/>
              </a:solidFill>
            </a:rPr>
            <a:t>Safrokoh</a:t>
          </a:r>
          <a:endParaRPr lang="en-US" b="0">
            <a:solidFill>
              <a:schemeClr val="bg1"/>
            </a:solidFill>
          </a:endParaRPr>
        </a:p>
      </dgm:t>
    </dgm:pt>
    <dgm:pt modelId="{6A7A634F-9A22-4353-B754-8A8BDA8DD693}" type="parTrans" cxnId="{C4798092-7430-497F-B6D3-BDA19784F08D}">
      <dgm:prSet/>
      <dgm:spPr/>
      <dgm:t>
        <a:bodyPr/>
        <a:lstStyle/>
        <a:p>
          <a:endParaRPr lang="en-US"/>
        </a:p>
      </dgm:t>
    </dgm:pt>
    <dgm:pt modelId="{EA2064DB-A4B7-4A55-8139-F9CC723AC6E4}" type="sibTrans" cxnId="{C4798092-7430-497F-B6D3-BDA19784F08D}">
      <dgm:prSet/>
      <dgm:spPr/>
      <dgm:t>
        <a:bodyPr/>
        <a:lstStyle/>
        <a:p>
          <a:endParaRPr lang="en-US"/>
        </a:p>
      </dgm:t>
    </dgm:pt>
    <dgm:pt modelId="{549B3BDB-3BEA-4A56-BC8D-94F605779B0C}">
      <dgm:prSet phldrT="[Text]" phldr="0"/>
      <dgm:spPr/>
      <dgm:t>
        <a:bodyPr/>
        <a:lstStyle/>
        <a:p>
          <a:pPr rtl="0"/>
          <a:r>
            <a:rPr lang="en-US">
              <a:solidFill>
                <a:schemeClr val="bg1"/>
              </a:solidFill>
              <a:latin typeface="Aptos Display" panose="02110004020202020204"/>
            </a:rPr>
            <a:t>Calculate MAE and RMSE for both models</a:t>
          </a:r>
          <a:endParaRPr lang="en-US">
            <a:solidFill>
              <a:schemeClr val="bg1"/>
            </a:solidFill>
          </a:endParaRPr>
        </a:p>
      </dgm:t>
    </dgm:pt>
    <dgm:pt modelId="{C5071BFD-8486-46B9-A960-93B5CC00AEDC}" type="parTrans" cxnId="{77F1BC50-4B85-4905-B3A6-6C185426B2FC}">
      <dgm:prSet/>
      <dgm:spPr/>
      <dgm:t>
        <a:bodyPr/>
        <a:lstStyle/>
        <a:p>
          <a:endParaRPr lang="en-US"/>
        </a:p>
      </dgm:t>
    </dgm:pt>
    <dgm:pt modelId="{9CE56C0E-59B0-4547-9B62-2CE311F96DD2}" type="sibTrans" cxnId="{77F1BC50-4B85-4905-B3A6-6C185426B2FC}">
      <dgm:prSet/>
      <dgm:spPr/>
      <dgm:t>
        <a:bodyPr/>
        <a:lstStyle/>
        <a:p>
          <a:endParaRPr lang="en-US"/>
        </a:p>
      </dgm:t>
    </dgm:pt>
    <dgm:pt modelId="{19095C4D-D8C1-4161-BE63-DE374BBBA497}">
      <dgm:prSet phldrT="[Text]" phldr="0"/>
      <dgm:spPr/>
      <dgm:t>
        <a:bodyPr/>
        <a:lstStyle/>
        <a:p>
          <a:pPr rtl="0"/>
          <a:r>
            <a:rPr lang="en-US">
              <a:solidFill>
                <a:schemeClr val="bg1"/>
              </a:solidFill>
              <a:latin typeface="Aptos Display" panose="02110004020202020204"/>
            </a:rPr>
            <a:t>Predict values for January 2025.</a:t>
          </a:r>
          <a:endParaRPr lang="en-US">
            <a:solidFill>
              <a:schemeClr val="bg1"/>
            </a:solidFill>
          </a:endParaRPr>
        </a:p>
      </dgm:t>
    </dgm:pt>
    <dgm:pt modelId="{BFD9B53F-51FE-49B4-AADB-80841777EB6D}" type="parTrans" cxnId="{18FA0F78-7D80-477E-8FD3-AE63167FEC3E}">
      <dgm:prSet/>
      <dgm:spPr/>
      <dgm:t>
        <a:bodyPr/>
        <a:lstStyle/>
        <a:p>
          <a:endParaRPr lang="en-US"/>
        </a:p>
      </dgm:t>
    </dgm:pt>
    <dgm:pt modelId="{13243778-AFE4-4805-B60D-03DD479775B7}" type="sibTrans" cxnId="{18FA0F78-7D80-477E-8FD3-AE63167FEC3E}">
      <dgm:prSet/>
      <dgm:spPr/>
      <dgm:t>
        <a:bodyPr/>
        <a:lstStyle/>
        <a:p>
          <a:endParaRPr lang="en-US"/>
        </a:p>
      </dgm:t>
    </dgm:pt>
    <dgm:pt modelId="{301CAC65-F7BE-4E68-B567-3D330DC618CB}">
      <dgm:prSet phldr="0"/>
      <dgm:spPr/>
      <dgm:t>
        <a:bodyPr/>
        <a:lstStyle/>
        <a:p>
          <a:pPr rtl="0"/>
          <a:r>
            <a:rPr lang="en-US">
              <a:solidFill>
                <a:schemeClr val="bg1"/>
              </a:solidFill>
              <a:latin typeface="Aptos Display" panose="02110004020202020204"/>
            </a:rPr>
            <a:t>Missing values imputed with </a:t>
          </a:r>
          <a:r>
            <a:rPr lang="en-US" b="1">
              <a:solidFill>
                <a:schemeClr val="bg1"/>
              </a:solidFill>
            </a:rPr>
            <a:t>linear interpolation</a:t>
          </a:r>
          <a:r>
            <a:rPr lang="en-US">
              <a:solidFill>
                <a:schemeClr val="bg1"/>
              </a:solidFill>
            </a:rPr>
            <a:t>.</a:t>
          </a:r>
        </a:p>
      </dgm:t>
    </dgm:pt>
    <dgm:pt modelId="{A2513AC3-9E7C-4B2D-B341-65B78E046206}" type="parTrans" cxnId="{993343D3-59A3-4862-9807-B2032C81D74E}">
      <dgm:prSet/>
      <dgm:spPr/>
    </dgm:pt>
    <dgm:pt modelId="{A143FE4C-F57F-4155-8AB8-76BA5ADF4F1A}" type="sibTrans" cxnId="{993343D3-59A3-4862-9807-B2032C81D74E}">
      <dgm:prSet/>
      <dgm:spPr/>
      <dgm:t>
        <a:bodyPr/>
        <a:lstStyle/>
        <a:p>
          <a:endParaRPr lang="en-US"/>
        </a:p>
      </dgm:t>
    </dgm:pt>
    <dgm:pt modelId="{F216FB22-FB05-4B30-B8EA-CF681B3406C8}">
      <dgm:prSet phldr="0"/>
      <dgm:spPr/>
      <dgm:t>
        <a:bodyPr/>
        <a:lstStyle/>
        <a:p>
          <a:pPr rtl="0"/>
          <a:r>
            <a:rPr lang="en-US">
              <a:solidFill>
                <a:schemeClr val="bg1"/>
              </a:solidFill>
            </a:rPr>
            <a:t>Calculate 3-month and 5-month moving averages on interpolated values</a:t>
          </a:r>
          <a:endParaRPr lang="en-US">
            <a:solidFill>
              <a:schemeClr val="bg1"/>
            </a:solidFill>
            <a:latin typeface="Aptos Display" panose="02110004020202020204"/>
          </a:endParaRPr>
        </a:p>
      </dgm:t>
    </dgm:pt>
    <dgm:pt modelId="{F0D71110-0723-4A05-97E1-3FB15CC21281}" type="parTrans" cxnId="{79E100F3-A8EB-4183-BBCC-DC1802ECF682}">
      <dgm:prSet/>
      <dgm:spPr/>
    </dgm:pt>
    <dgm:pt modelId="{51F87D42-C288-4B0F-881F-AC26434B0F58}" type="sibTrans" cxnId="{79E100F3-A8EB-4183-BBCC-DC1802ECF682}">
      <dgm:prSet/>
      <dgm:spPr/>
      <dgm:t>
        <a:bodyPr/>
        <a:lstStyle/>
        <a:p>
          <a:endParaRPr lang="en-US"/>
        </a:p>
      </dgm:t>
    </dgm:pt>
    <dgm:pt modelId="{50D40CA9-0FF7-4C44-9922-1FB81861D7CF}" type="pres">
      <dgm:prSet presAssocID="{06E40D91-5572-4897-BE47-03CF3C3A2C46}" presName="diagram" presStyleCnt="0">
        <dgm:presLayoutVars>
          <dgm:dir/>
          <dgm:resizeHandles val="exact"/>
        </dgm:presLayoutVars>
      </dgm:prSet>
      <dgm:spPr/>
    </dgm:pt>
    <dgm:pt modelId="{DBA1207D-1904-4B04-9AEF-69DD4D8621A0}" type="pres">
      <dgm:prSet presAssocID="{CF8BA617-F9C1-44D3-BB82-D58E84886773}" presName="node" presStyleLbl="node1" presStyleIdx="0" presStyleCnt="6">
        <dgm:presLayoutVars>
          <dgm:bulletEnabled val="1"/>
        </dgm:presLayoutVars>
      </dgm:prSet>
      <dgm:spPr/>
    </dgm:pt>
    <dgm:pt modelId="{46FC31CD-16C1-4946-89B0-CD2F98E218EA}" type="pres">
      <dgm:prSet presAssocID="{C3877EFD-9001-4FC9-AE5D-E8F649E14F64}" presName="sibTrans" presStyleLbl="sibTrans2D1" presStyleIdx="0" presStyleCnt="5"/>
      <dgm:spPr/>
    </dgm:pt>
    <dgm:pt modelId="{AD7C4B96-8A91-4D81-A7FF-7647F25189D1}" type="pres">
      <dgm:prSet presAssocID="{C3877EFD-9001-4FC9-AE5D-E8F649E14F64}" presName="connectorText" presStyleLbl="sibTrans2D1" presStyleIdx="0" presStyleCnt="5"/>
      <dgm:spPr/>
    </dgm:pt>
    <dgm:pt modelId="{1223FF3D-9D72-4FD8-935C-E6B427765253}" type="pres">
      <dgm:prSet presAssocID="{3D2A13E9-7B91-4137-BEAC-1612886FAFC6}" presName="node" presStyleLbl="node1" presStyleIdx="1" presStyleCnt="6">
        <dgm:presLayoutVars>
          <dgm:bulletEnabled val="1"/>
        </dgm:presLayoutVars>
      </dgm:prSet>
      <dgm:spPr/>
    </dgm:pt>
    <dgm:pt modelId="{D24EA696-7F59-41D1-B9B2-D70781A5A4E4}" type="pres">
      <dgm:prSet presAssocID="{EA2064DB-A4B7-4A55-8139-F9CC723AC6E4}" presName="sibTrans" presStyleLbl="sibTrans2D1" presStyleIdx="1" presStyleCnt="5"/>
      <dgm:spPr/>
    </dgm:pt>
    <dgm:pt modelId="{92DAAD84-9852-43A3-8FC6-22E90A9646A9}" type="pres">
      <dgm:prSet presAssocID="{EA2064DB-A4B7-4A55-8139-F9CC723AC6E4}" presName="connectorText" presStyleLbl="sibTrans2D1" presStyleIdx="1" presStyleCnt="5"/>
      <dgm:spPr/>
    </dgm:pt>
    <dgm:pt modelId="{8DC73069-EDF9-4402-AD1F-177441B02122}" type="pres">
      <dgm:prSet presAssocID="{301CAC65-F7BE-4E68-B567-3D330DC618CB}" presName="node" presStyleLbl="node1" presStyleIdx="2" presStyleCnt="6">
        <dgm:presLayoutVars>
          <dgm:bulletEnabled val="1"/>
        </dgm:presLayoutVars>
      </dgm:prSet>
      <dgm:spPr/>
    </dgm:pt>
    <dgm:pt modelId="{B55B5697-524E-45E9-81E6-EC511EAD34A2}" type="pres">
      <dgm:prSet presAssocID="{A143FE4C-F57F-4155-8AB8-76BA5ADF4F1A}" presName="sibTrans" presStyleLbl="sibTrans2D1" presStyleIdx="2" presStyleCnt="5"/>
      <dgm:spPr/>
    </dgm:pt>
    <dgm:pt modelId="{1CF50B70-2D0C-4717-B557-DC0B2139C039}" type="pres">
      <dgm:prSet presAssocID="{A143FE4C-F57F-4155-8AB8-76BA5ADF4F1A}" presName="connectorText" presStyleLbl="sibTrans2D1" presStyleIdx="2" presStyleCnt="5"/>
      <dgm:spPr/>
    </dgm:pt>
    <dgm:pt modelId="{4BC9B487-0962-4DB7-831C-F540C3540327}" type="pres">
      <dgm:prSet presAssocID="{F216FB22-FB05-4B30-B8EA-CF681B3406C8}" presName="node" presStyleLbl="node1" presStyleIdx="3" presStyleCnt="6">
        <dgm:presLayoutVars>
          <dgm:bulletEnabled val="1"/>
        </dgm:presLayoutVars>
      </dgm:prSet>
      <dgm:spPr/>
    </dgm:pt>
    <dgm:pt modelId="{8D0CFE67-C1F8-424D-9F73-D4821223987C}" type="pres">
      <dgm:prSet presAssocID="{51F87D42-C288-4B0F-881F-AC26434B0F58}" presName="sibTrans" presStyleLbl="sibTrans2D1" presStyleIdx="3" presStyleCnt="5"/>
      <dgm:spPr/>
    </dgm:pt>
    <dgm:pt modelId="{6B108A4D-2E2B-4721-B9ED-7C849CAD7901}" type="pres">
      <dgm:prSet presAssocID="{51F87D42-C288-4B0F-881F-AC26434B0F58}" presName="connectorText" presStyleLbl="sibTrans2D1" presStyleIdx="3" presStyleCnt="5"/>
      <dgm:spPr/>
    </dgm:pt>
    <dgm:pt modelId="{5413A149-A6D6-4EDC-A593-3C977D17721C}" type="pres">
      <dgm:prSet presAssocID="{549B3BDB-3BEA-4A56-BC8D-94F605779B0C}" presName="node" presStyleLbl="node1" presStyleIdx="4" presStyleCnt="6">
        <dgm:presLayoutVars>
          <dgm:bulletEnabled val="1"/>
        </dgm:presLayoutVars>
      </dgm:prSet>
      <dgm:spPr/>
    </dgm:pt>
    <dgm:pt modelId="{592E21C5-52B7-48C4-B47C-30CB86C46985}" type="pres">
      <dgm:prSet presAssocID="{9CE56C0E-59B0-4547-9B62-2CE311F96DD2}" presName="sibTrans" presStyleLbl="sibTrans2D1" presStyleIdx="4" presStyleCnt="5"/>
      <dgm:spPr/>
    </dgm:pt>
    <dgm:pt modelId="{96FCAA21-9859-4AB3-A6D4-C4A04B0DBE67}" type="pres">
      <dgm:prSet presAssocID="{9CE56C0E-59B0-4547-9B62-2CE311F96DD2}" presName="connectorText" presStyleLbl="sibTrans2D1" presStyleIdx="4" presStyleCnt="5"/>
      <dgm:spPr/>
    </dgm:pt>
    <dgm:pt modelId="{E8876A9F-2969-46E9-8D52-A9A5063136F9}" type="pres">
      <dgm:prSet presAssocID="{19095C4D-D8C1-4161-BE63-DE374BBBA497}" presName="node" presStyleLbl="node1" presStyleIdx="5" presStyleCnt="6">
        <dgm:presLayoutVars>
          <dgm:bulletEnabled val="1"/>
        </dgm:presLayoutVars>
      </dgm:prSet>
      <dgm:spPr/>
    </dgm:pt>
  </dgm:ptLst>
  <dgm:cxnLst>
    <dgm:cxn modelId="{6D56270E-466C-423B-9C4C-07F28CE25347}" type="presOf" srcId="{549B3BDB-3BEA-4A56-BC8D-94F605779B0C}" destId="{5413A149-A6D6-4EDC-A593-3C977D17721C}" srcOrd="0" destOrd="0" presId="urn:microsoft.com/office/officeart/2005/8/layout/process5"/>
    <dgm:cxn modelId="{365A9F10-F19E-44BB-BA6E-FD1F854AE48F}" type="presOf" srcId="{301CAC65-F7BE-4E68-B567-3D330DC618CB}" destId="{8DC73069-EDF9-4402-AD1F-177441B02122}" srcOrd="0" destOrd="0" presId="urn:microsoft.com/office/officeart/2005/8/layout/process5"/>
    <dgm:cxn modelId="{CDD8D61E-946A-4AC8-97F2-10706C72B394}" type="presOf" srcId="{9CE56C0E-59B0-4547-9B62-2CE311F96DD2}" destId="{96FCAA21-9859-4AB3-A6D4-C4A04B0DBE67}" srcOrd="1" destOrd="0" presId="urn:microsoft.com/office/officeart/2005/8/layout/process5"/>
    <dgm:cxn modelId="{B2F50529-114C-4F40-8395-94D24CF952E1}" type="presOf" srcId="{3D2A13E9-7B91-4137-BEAC-1612886FAFC6}" destId="{1223FF3D-9D72-4FD8-935C-E6B427765253}" srcOrd="0" destOrd="0" presId="urn:microsoft.com/office/officeart/2005/8/layout/process5"/>
    <dgm:cxn modelId="{CF3D6B4E-6A49-4F23-B99B-E8C775A89052}" type="presOf" srcId="{EA2064DB-A4B7-4A55-8139-F9CC723AC6E4}" destId="{92DAAD84-9852-43A3-8FC6-22E90A9646A9}" srcOrd="1" destOrd="0" presId="urn:microsoft.com/office/officeart/2005/8/layout/process5"/>
    <dgm:cxn modelId="{2C1B6F4F-4830-4C4C-BC56-02C222234779}" type="presOf" srcId="{C3877EFD-9001-4FC9-AE5D-E8F649E14F64}" destId="{46FC31CD-16C1-4946-89B0-CD2F98E218EA}" srcOrd="0" destOrd="0" presId="urn:microsoft.com/office/officeart/2005/8/layout/process5"/>
    <dgm:cxn modelId="{77F1BC50-4B85-4905-B3A6-6C185426B2FC}" srcId="{06E40D91-5572-4897-BE47-03CF3C3A2C46}" destId="{549B3BDB-3BEA-4A56-BC8D-94F605779B0C}" srcOrd="4" destOrd="0" parTransId="{C5071BFD-8486-46B9-A960-93B5CC00AEDC}" sibTransId="{9CE56C0E-59B0-4547-9B62-2CE311F96DD2}"/>
    <dgm:cxn modelId="{18FA0F78-7D80-477E-8FD3-AE63167FEC3E}" srcId="{06E40D91-5572-4897-BE47-03CF3C3A2C46}" destId="{19095C4D-D8C1-4161-BE63-DE374BBBA497}" srcOrd="5" destOrd="0" parTransId="{BFD9B53F-51FE-49B4-AADB-80841777EB6D}" sibTransId="{13243778-AFE4-4805-B60D-03DD479775B7}"/>
    <dgm:cxn modelId="{AD6CC781-91CD-4FCF-B4FE-BA56166B5141}" type="presOf" srcId="{51F87D42-C288-4B0F-881F-AC26434B0F58}" destId="{8D0CFE67-C1F8-424D-9F73-D4821223987C}" srcOrd="0" destOrd="0" presId="urn:microsoft.com/office/officeart/2005/8/layout/process5"/>
    <dgm:cxn modelId="{C4798092-7430-497F-B6D3-BDA19784F08D}" srcId="{06E40D91-5572-4897-BE47-03CF3C3A2C46}" destId="{3D2A13E9-7B91-4137-BEAC-1612886FAFC6}" srcOrd="1" destOrd="0" parTransId="{6A7A634F-9A22-4353-B754-8A8BDA8DD693}" sibTransId="{EA2064DB-A4B7-4A55-8139-F9CC723AC6E4}"/>
    <dgm:cxn modelId="{B0EF5E95-1067-4D68-85CC-EA93DBEE107A}" type="presOf" srcId="{F216FB22-FB05-4B30-B8EA-CF681B3406C8}" destId="{4BC9B487-0962-4DB7-831C-F540C3540327}" srcOrd="0" destOrd="0" presId="urn:microsoft.com/office/officeart/2005/8/layout/process5"/>
    <dgm:cxn modelId="{AA4CBD98-7856-413A-AD8A-21C7305525F5}" type="presOf" srcId="{EA2064DB-A4B7-4A55-8139-F9CC723AC6E4}" destId="{D24EA696-7F59-41D1-B9B2-D70781A5A4E4}" srcOrd="0" destOrd="0" presId="urn:microsoft.com/office/officeart/2005/8/layout/process5"/>
    <dgm:cxn modelId="{039F2C9E-E791-4963-82B3-672198698D67}" type="presOf" srcId="{C3877EFD-9001-4FC9-AE5D-E8F649E14F64}" destId="{AD7C4B96-8A91-4D81-A7FF-7647F25189D1}" srcOrd="1" destOrd="0" presId="urn:microsoft.com/office/officeart/2005/8/layout/process5"/>
    <dgm:cxn modelId="{F3FCEDA8-D8C1-4F69-BECD-C81C32D893F2}" type="presOf" srcId="{CF8BA617-F9C1-44D3-BB82-D58E84886773}" destId="{DBA1207D-1904-4B04-9AEF-69DD4D8621A0}" srcOrd="0" destOrd="0" presId="urn:microsoft.com/office/officeart/2005/8/layout/process5"/>
    <dgm:cxn modelId="{15BB2CB3-F07C-41B7-B644-109E4996C2EF}" type="presOf" srcId="{19095C4D-D8C1-4161-BE63-DE374BBBA497}" destId="{E8876A9F-2969-46E9-8D52-A9A5063136F9}" srcOrd="0" destOrd="0" presId="urn:microsoft.com/office/officeart/2005/8/layout/process5"/>
    <dgm:cxn modelId="{5384F9CC-CE17-4F9E-8C53-08371309CF0F}" type="presOf" srcId="{51F87D42-C288-4B0F-881F-AC26434B0F58}" destId="{6B108A4D-2E2B-4721-B9ED-7C849CAD7901}" srcOrd="1" destOrd="0" presId="urn:microsoft.com/office/officeart/2005/8/layout/process5"/>
    <dgm:cxn modelId="{EC5E09CD-6208-4129-B68B-6DC9DA659B9E}" type="presOf" srcId="{9CE56C0E-59B0-4547-9B62-2CE311F96DD2}" destId="{592E21C5-52B7-48C4-B47C-30CB86C46985}" srcOrd="0" destOrd="0" presId="urn:microsoft.com/office/officeart/2005/8/layout/process5"/>
    <dgm:cxn modelId="{993343D3-59A3-4862-9807-B2032C81D74E}" srcId="{06E40D91-5572-4897-BE47-03CF3C3A2C46}" destId="{301CAC65-F7BE-4E68-B567-3D330DC618CB}" srcOrd="2" destOrd="0" parTransId="{A2513AC3-9E7C-4B2D-B341-65B78E046206}" sibTransId="{A143FE4C-F57F-4155-8AB8-76BA5ADF4F1A}"/>
    <dgm:cxn modelId="{133ABEDF-8E29-4508-8F6C-7D6F1B49792C}" srcId="{06E40D91-5572-4897-BE47-03CF3C3A2C46}" destId="{CF8BA617-F9C1-44D3-BB82-D58E84886773}" srcOrd="0" destOrd="0" parTransId="{A0778A8D-9DFB-467E-B928-EC22B5074425}" sibTransId="{C3877EFD-9001-4FC9-AE5D-E8F649E14F64}"/>
    <dgm:cxn modelId="{9CF6DAE4-8B24-4E08-90B9-EB0DA13EA452}" type="presOf" srcId="{06E40D91-5572-4897-BE47-03CF3C3A2C46}" destId="{50D40CA9-0FF7-4C44-9922-1FB81861D7CF}" srcOrd="0" destOrd="0" presId="urn:microsoft.com/office/officeart/2005/8/layout/process5"/>
    <dgm:cxn modelId="{8F27B2EB-532F-4E4D-B3F1-81567BEAB52C}" type="presOf" srcId="{A143FE4C-F57F-4155-8AB8-76BA5ADF4F1A}" destId="{1CF50B70-2D0C-4717-B557-DC0B2139C039}" srcOrd="1" destOrd="0" presId="urn:microsoft.com/office/officeart/2005/8/layout/process5"/>
    <dgm:cxn modelId="{6D8CEEEE-2874-4DDB-8791-FA6F99FF5F34}" type="presOf" srcId="{A143FE4C-F57F-4155-8AB8-76BA5ADF4F1A}" destId="{B55B5697-524E-45E9-81E6-EC511EAD34A2}" srcOrd="0" destOrd="0" presId="urn:microsoft.com/office/officeart/2005/8/layout/process5"/>
    <dgm:cxn modelId="{79E100F3-A8EB-4183-BBCC-DC1802ECF682}" srcId="{06E40D91-5572-4897-BE47-03CF3C3A2C46}" destId="{F216FB22-FB05-4B30-B8EA-CF681B3406C8}" srcOrd="3" destOrd="0" parTransId="{F0D71110-0723-4A05-97E1-3FB15CC21281}" sibTransId="{51F87D42-C288-4B0F-881F-AC26434B0F58}"/>
    <dgm:cxn modelId="{B827551E-C8FD-4469-94B9-BB761B603EF7}" type="presParOf" srcId="{50D40CA9-0FF7-4C44-9922-1FB81861D7CF}" destId="{DBA1207D-1904-4B04-9AEF-69DD4D8621A0}" srcOrd="0" destOrd="0" presId="urn:microsoft.com/office/officeart/2005/8/layout/process5"/>
    <dgm:cxn modelId="{5AE5A274-2B73-4A59-A2D8-FB1C86A03292}" type="presParOf" srcId="{50D40CA9-0FF7-4C44-9922-1FB81861D7CF}" destId="{46FC31CD-16C1-4946-89B0-CD2F98E218EA}" srcOrd="1" destOrd="0" presId="urn:microsoft.com/office/officeart/2005/8/layout/process5"/>
    <dgm:cxn modelId="{366902AA-AA66-4190-AA43-7ECFEE8FB80A}" type="presParOf" srcId="{46FC31CD-16C1-4946-89B0-CD2F98E218EA}" destId="{AD7C4B96-8A91-4D81-A7FF-7647F25189D1}" srcOrd="0" destOrd="0" presId="urn:microsoft.com/office/officeart/2005/8/layout/process5"/>
    <dgm:cxn modelId="{4848AA43-2066-4BC4-B1CC-71D83ECEFDEE}" type="presParOf" srcId="{50D40CA9-0FF7-4C44-9922-1FB81861D7CF}" destId="{1223FF3D-9D72-4FD8-935C-E6B427765253}" srcOrd="2" destOrd="0" presId="urn:microsoft.com/office/officeart/2005/8/layout/process5"/>
    <dgm:cxn modelId="{80F5F092-F257-4191-BD8A-51DBFAED9552}" type="presParOf" srcId="{50D40CA9-0FF7-4C44-9922-1FB81861D7CF}" destId="{D24EA696-7F59-41D1-B9B2-D70781A5A4E4}" srcOrd="3" destOrd="0" presId="urn:microsoft.com/office/officeart/2005/8/layout/process5"/>
    <dgm:cxn modelId="{3ADAD0A9-55AD-46A0-865C-275AF4C592BA}" type="presParOf" srcId="{D24EA696-7F59-41D1-B9B2-D70781A5A4E4}" destId="{92DAAD84-9852-43A3-8FC6-22E90A9646A9}" srcOrd="0" destOrd="0" presId="urn:microsoft.com/office/officeart/2005/8/layout/process5"/>
    <dgm:cxn modelId="{15C5B7C4-CBB8-4DF4-9940-993C9C2465F9}" type="presParOf" srcId="{50D40CA9-0FF7-4C44-9922-1FB81861D7CF}" destId="{8DC73069-EDF9-4402-AD1F-177441B02122}" srcOrd="4" destOrd="0" presId="urn:microsoft.com/office/officeart/2005/8/layout/process5"/>
    <dgm:cxn modelId="{D5CC11BB-5ABC-4742-BCF7-BCC38BEF3B20}" type="presParOf" srcId="{50D40CA9-0FF7-4C44-9922-1FB81861D7CF}" destId="{B55B5697-524E-45E9-81E6-EC511EAD34A2}" srcOrd="5" destOrd="0" presId="urn:microsoft.com/office/officeart/2005/8/layout/process5"/>
    <dgm:cxn modelId="{D17F6056-DFD6-4972-AF87-0072458912FF}" type="presParOf" srcId="{B55B5697-524E-45E9-81E6-EC511EAD34A2}" destId="{1CF50B70-2D0C-4717-B557-DC0B2139C039}" srcOrd="0" destOrd="0" presId="urn:microsoft.com/office/officeart/2005/8/layout/process5"/>
    <dgm:cxn modelId="{93763737-1EF8-4104-B7B6-41D01DEB3636}" type="presParOf" srcId="{50D40CA9-0FF7-4C44-9922-1FB81861D7CF}" destId="{4BC9B487-0962-4DB7-831C-F540C3540327}" srcOrd="6" destOrd="0" presId="urn:microsoft.com/office/officeart/2005/8/layout/process5"/>
    <dgm:cxn modelId="{AD56D5E8-0CD4-4E01-90EC-27AD3BBF35F1}" type="presParOf" srcId="{50D40CA9-0FF7-4C44-9922-1FB81861D7CF}" destId="{8D0CFE67-C1F8-424D-9F73-D4821223987C}" srcOrd="7" destOrd="0" presId="urn:microsoft.com/office/officeart/2005/8/layout/process5"/>
    <dgm:cxn modelId="{F66FC6E2-9F0D-4DFF-8E8F-E04A95A92A05}" type="presParOf" srcId="{8D0CFE67-C1F8-424D-9F73-D4821223987C}" destId="{6B108A4D-2E2B-4721-B9ED-7C849CAD7901}" srcOrd="0" destOrd="0" presId="urn:microsoft.com/office/officeart/2005/8/layout/process5"/>
    <dgm:cxn modelId="{949C4AF9-DF1E-455D-9E0E-83F8EB963A07}" type="presParOf" srcId="{50D40CA9-0FF7-4C44-9922-1FB81861D7CF}" destId="{5413A149-A6D6-4EDC-A593-3C977D17721C}" srcOrd="8" destOrd="0" presId="urn:microsoft.com/office/officeart/2005/8/layout/process5"/>
    <dgm:cxn modelId="{AD20171B-7D67-416F-82C1-A770473AA674}" type="presParOf" srcId="{50D40CA9-0FF7-4C44-9922-1FB81861D7CF}" destId="{592E21C5-52B7-48C4-B47C-30CB86C46985}" srcOrd="9" destOrd="0" presId="urn:microsoft.com/office/officeart/2005/8/layout/process5"/>
    <dgm:cxn modelId="{7529185C-1905-45CB-8040-216A7A57BF6C}" type="presParOf" srcId="{592E21C5-52B7-48C4-B47C-30CB86C46985}" destId="{96FCAA21-9859-4AB3-A6D4-C4A04B0DBE67}" srcOrd="0" destOrd="0" presId="urn:microsoft.com/office/officeart/2005/8/layout/process5"/>
    <dgm:cxn modelId="{A00BC878-C531-46D2-9532-11EDED4B323E}" type="presParOf" srcId="{50D40CA9-0FF7-4C44-9922-1FB81861D7CF}" destId="{E8876A9F-2969-46E9-8D52-A9A5063136F9}"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62A743-9555-4A42-A997-1934DACCBB77}"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931199CD-48BE-4D59-A381-E54EA8D84D53}">
      <dgm:prSet/>
      <dgm:spPr/>
      <dgm:t>
        <a:bodyPr/>
        <a:lstStyle/>
        <a:p>
          <a:r>
            <a:rPr lang="en-US" b="1"/>
            <a:t>Columns – (Period):</a:t>
          </a:r>
          <a:r>
            <a:rPr lang="en-US"/>
            <a:t> April 2023 – December 2023 (9 months) + January 2024 – September 2024 (9 months). Which makes the total of 18 months.</a:t>
          </a:r>
        </a:p>
      </dgm:t>
    </dgm:pt>
    <dgm:pt modelId="{EEC93DE5-C012-4A18-8F11-170DA37EBEED}" type="parTrans" cxnId="{10DEC3F8-0112-4518-994F-6BD7FFB81BFD}">
      <dgm:prSet/>
      <dgm:spPr/>
      <dgm:t>
        <a:bodyPr/>
        <a:lstStyle/>
        <a:p>
          <a:endParaRPr lang="en-US"/>
        </a:p>
      </dgm:t>
    </dgm:pt>
    <dgm:pt modelId="{B483A23E-A9AD-4B73-8C49-F9F93170ACFF}" type="sibTrans" cxnId="{10DEC3F8-0112-4518-994F-6BD7FFB81BFD}">
      <dgm:prSet/>
      <dgm:spPr/>
      <dgm:t>
        <a:bodyPr/>
        <a:lstStyle/>
        <a:p>
          <a:endParaRPr lang="en-US"/>
        </a:p>
      </dgm:t>
    </dgm:pt>
    <dgm:pt modelId="{7901FC59-083E-41E1-9A3C-0A2677EB34D7}">
      <dgm:prSet/>
      <dgm:spPr/>
      <dgm:t>
        <a:bodyPr/>
        <a:lstStyle/>
        <a:p>
          <a:r>
            <a:rPr lang="en-US" b="1"/>
            <a:t>Filter – (Data):</a:t>
          </a:r>
          <a:r>
            <a:rPr lang="en-US"/>
            <a:t> BCG Coverage &lt;1 year.</a:t>
          </a:r>
        </a:p>
      </dgm:t>
    </dgm:pt>
    <dgm:pt modelId="{A1D7C43A-94AA-4AAF-A036-99E385DB48C4}" type="parTrans" cxnId="{7B56F316-8A0C-43BC-8F5F-2137EEE4C483}">
      <dgm:prSet/>
      <dgm:spPr/>
      <dgm:t>
        <a:bodyPr/>
        <a:lstStyle/>
        <a:p>
          <a:endParaRPr lang="en-US"/>
        </a:p>
      </dgm:t>
    </dgm:pt>
    <dgm:pt modelId="{3AC42AD8-9F40-4B61-A908-36B57B591148}" type="sibTrans" cxnId="{7B56F316-8A0C-43BC-8F5F-2137EEE4C483}">
      <dgm:prSet/>
      <dgm:spPr/>
      <dgm:t>
        <a:bodyPr/>
        <a:lstStyle/>
        <a:p>
          <a:endParaRPr lang="en-US"/>
        </a:p>
      </dgm:t>
    </dgm:pt>
    <dgm:pt modelId="{8D29E705-706C-4967-BF7C-5EF14C9E9EBD}">
      <dgm:prSet/>
      <dgm:spPr/>
      <dgm:t>
        <a:bodyPr/>
        <a:lstStyle/>
        <a:p>
          <a:r>
            <a:rPr lang="en-US" b="1"/>
            <a:t>Rows – (Organisation Unit):</a:t>
          </a:r>
          <a:r>
            <a:rPr lang="en-US"/>
            <a:t> Selected 31 health facilities in Freetown (Western Area) by facility level and Western Area group.</a:t>
          </a:r>
        </a:p>
      </dgm:t>
    </dgm:pt>
    <dgm:pt modelId="{4C9A9C2E-BA4B-4E4A-9790-A3EAF86C40BB}" type="parTrans" cxnId="{9D841A89-988B-412D-8404-3D90C6E18811}">
      <dgm:prSet/>
      <dgm:spPr/>
      <dgm:t>
        <a:bodyPr/>
        <a:lstStyle/>
        <a:p>
          <a:endParaRPr lang="en-US"/>
        </a:p>
      </dgm:t>
    </dgm:pt>
    <dgm:pt modelId="{B6C755D2-68DE-4261-892B-2E0835166FE3}" type="sibTrans" cxnId="{9D841A89-988B-412D-8404-3D90C6E18811}">
      <dgm:prSet/>
      <dgm:spPr/>
      <dgm:t>
        <a:bodyPr/>
        <a:lstStyle/>
        <a:p>
          <a:endParaRPr lang="en-US"/>
        </a:p>
      </dgm:t>
    </dgm:pt>
    <dgm:pt modelId="{F9254205-A0BA-4013-96BF-EB3DE1AA16DF}">
      <dgm:prSet/>
      <dgm:spPr/>
      <dgm:t>
        <a:bodyPr/>
        <a:lstStyle/>
        <a:p>
          <a:r>
            <a:rPr lang="en-US" b="1"/>
            <a:t>Exclusions:</a:t>
          </a:r>
          <a:r>
            <a:rPr lang="en-US"/>
            <a:t> Removed health centers with no data; excluded November &amp; December 2024 due to missing data.</a:t>
          </a:r>
        </a:p>
      </dgm:t>
    </dgm:pt>
    <dgm:pt modelId="{CEB73436-89BE-4E21-B0F7-E4299CBDAAAC}" type="parTrans" cxnId="{DFF08845-8543-4E05-87E4-346408F2AB12}">
      <dgm:prSet/>
      <dgm:spPr/>
      <dgm:t>
        <a:bodyPr/>
        <a:lstStyle/>
        <a:p>
          <a:endParaRPr lang="en-US"/>
        </a:p>
      </dgm:t>
    </dgm:pt>
    <dgm:pt modelId="{2D02C09F-76BF-4F44-A3DB-D2DC64109636}" type="sibTrans" cxnId="{DFF08845-8543-4E05-87E4-346408F2AB12}">
      <dgm:prSet/>
      <dgm:spPr/>
      <dgm:t>
        <a:bodyPr/>
        <a:lstStyle/>
        <a:p>
          <a:endParaRPr lang="en-US"/>
        </a:p>
      </dgm:t>
    </dgm:pt>
    <dgm:pt modelId="{E7C67A34-B54D-4BD6-B276-B26A4758777F}">
      <dgm:prSet/>
      <dgm:spPr/>
      <dgm:t>
        <a:bodyPr/>
        <a:lstStyle/>
        <a:p>
          <a:r>
            <a:rPr lang="en-US" b="1"/>
            <a:t>Outcome:</a:t>
          </a:r>
          <a:r>
            <a:rPr lang="en-US"/>
            <a:t> Generated a pivot table showing BCG coverage for children under 1 year in Freetown’s beaches over the past 18 months.</a:t>
          </a:r>
        </a:p>
      </dgm:t>
    </dgm:pt>
    <dgm:pt modelId="{DF96B780-3283-448D-85D3-05EDF52E45B0}" type="parTrans" cxnId="{678E53E1-34FE-47F0-A6EF-85047A474409}">
      <dgm:prSet/>
      <dgm:spPr/>
      <dgm:t>
        <a:bodyPr/>
        <a:lstStyle/>
        <a:p>
          <a:endParaRPr lang="en-US"/>
        </a:p>
      </dgm:t>
    </dgm:pt>
    <dgm:pt modelId="{FF80CB2A-821A-483A-8CA6-6AEAE00678DC}" type="sibTrans" cxnId="{678E53E1-34FE-47F0-A6EF-85047A474409}">
      <dgm:prSet/>
      <dgm:spPr/>
      <dgm:t>
        <a:bodyPr/>
        <a:lstStyle/>
        <a:p>
          <a:endParaRPr lang="en-US"/>
        </a:p>
      </dgm:t>
    </dgm:pt>
    <dgm:pt modelId="{6C60AD17-D885-4DAB-9202-27E5A26A5D20}" type="pres">
      <dgm:prSet presAssocID="{C862A743-9555-4A42-A997-1934DACCBB77}" presName="outerComposite" presStyleCnt="0">
        <dgm:presLayoutVars>
          <dgm:chMax val="5"/>
          <dgm:dir/>
          <dgm:resizeHandles val="exact"/>
        </dgm:presLayoutVars>
      </dgm:prSet>
      <dgm:spPr/>
    </dgm:pt>
    <dgm:pt modelId="{DC840E79-0FC4-4AD1-A260-A440A5B19191}" type="pres">
      <dgm:prSet presAssocID="{C862A743-9555-4A42-A997-1934DACCBB77}" presName="dummyMaxCanvas" presStyleCnt="0">
        <dgm:presLayoutVars/>
      </dgm:prSet>
      <dgm:spPr/>
    </dgm:pt>
    <dgm:pt modelId="{2E1F5BAE-A5B5-4ABF-B153-9143067524FD}" type="pres">
      <dgm:prSet presAssocID="{C862A743-9555-4A42-A997-1934DACCBB77}" presName="FiveNodes_1" presStyleLbl="node1" presStyleIdx="0" presStyleCnt="5">
        <dgm:presLayoutVars>
          <dgm:bulletEnabled val="1"/>
        </dgm:presLayoutVars>
      </dgm:prSet>
      <dgm:spPr/>
    </dgm:pt>
    <dgm:pt modelId="{4F8254CE-22DB-46E8-94E5-95B41583FCFB}" type="pres">
      <dgm:prSet presAssocID="{C862A743-9555-4A42-A997-1934DACCBB77}" presName="FiveNodes_2" presStyleLbl="node1" presStyleIdx="1" presStyleCnt="5">
        <dgm:presLayoutVars>
          <dgm:bulletEnabled val="1"/>
        </dgm:presLayoutVars>
      </dgm:prSet>
      <dgm:spPr/>
    </dgm:pt>
    <dgm:pt modelId="{29184716-DE08-4154-BD5C-34CE5531DBF5}" type="pres">
      <dgm:prSet presAssocID="{C862A743-9555-4A42-A997-1934DACCBB77}" presName="FiveNodes_3" presStyleLbl="node1" presStyleIdx="2" presStyleCnt="5">
        <dgm:presLayoutVars>
          <dgm:bulletEnabled val="1"/>
        </dgm:presLayoutVars>
      </dgm:prSet>
      <dgm:spPr/>
    </dgm:pt>
    <dgm:pt modelId="{273BF5E9-9924-45F6-8F29-689DA0455BD1}" type="pres">
      <dgm:prSet presAssocID="{C862A743-9555-4A42-A997-1934DACCBB77}" presName="FiveNodes_4" presStyleLbl="node1" presStyleIdx="3" presStyleCnt="5">
        <dgm:presLayoutVars>
          <dgm:bulletEnabled val="1"/>
        </dgm:presLayoutVars>
      </dgm:prSet>
      <dgm:spPr/>
    </dgm:pt>
    <dgm:pt modelId="{3D65AFFD-6855-47A1-8DCE-2D5CC27A4A2F}" type="pres">
      <dgm:prSet presAssocID="{C862A743-9555-4A42-A997-1934DACCBB77}" presName="FiveNodes_5" presStyleLbl="node1" presStyleIdx="4" presStyleCnt="5">
        <dgm:presLayoutVars>
          <dgm:bulletEnabled val="1"/>
        </dgm:presLayoutVars>
      </dgm:prSet>
      <dgm:spPr/>
    </dgm:pt>
    <dgm:pt modelId="{D2524033-33E9-40F9-9DAF-73CAE1C4428F}" type="pres">
      <dgm:prSet presAssocID="{C862A743-9555-4A42-A997-1934DACCBB77}" presName="FiveConn_1-2" presStyleLbl="fgAccFollowNode1" presStyleIdx="0" presStyleCnt="4">
        <dgm:presLayoutVars>
          <dgm:bulletEnabled val="1"/>
        </dgm:presLayoutVars>
      </dgm:prSet>
      <dgm:spPr/>
    </dgm:pt>
    <dgm:pt modelId="{FC0BC379-9383-4BAD-9120-115854C43B7D}" type="pres">
      <dgm:prSet presAssocID="{C862A743-9555-4A42-A997-1934DACCBB77}" presName="FiveConn_2-3" presStyleLbl="fgAccFollowNode1" presStyleIdx="1" presStyleCnt="4">
        <dgm:presLayoutVars>
          <dgm:bulletEnabled val="1"/>
        </dgm:presLayoutVars>
      </dgm:prSet>
      <dgm:spPr/>
    </dgm:pt>
    <dgm:pt modelId="{024D3C18-3CBC-4E5D-BF85-D670FFC20E75}" type="pres">
      <dgm:prSet presAssocID="{C862A743-9555-4A42-A997-1934DACCBB77}" presName="FiveConn_3-4" presStyleLbl="fgAccFollowNode1" presStyleIdx="2" presStyleCnt="4">
        <dgm:presLayoutVars>
          <dgm:bulletEnabled val="1"/>
        </dgm:presLayoutVars>
      </dgm:prSet>
      <dgm:spPr/>
    </dgm:pt>
    <dgm:pt modelId="{B98B8495-E862-40A4-84EA-FA0A20754175}" type="pres">
      <dgm:prSet presAssocID="{C862A743-9555-4A42-A997-1934DACCBB77}" presName="FiveConn_4-5" presStyleLbl="fgAccFollowNode1" presStyleIdx="3" presStyleCnt="4">
        <dgm:presLayoutVars>
          <dgm:bulletEnabled val="1"/>
        </dgm:presLayoutVars>
      </dgm:prSet>
      <dgm:spPr/>
    </dgm:pt>
    <dgm:pt modelId="{CF545C6C-F600-4B63-8B9A-9F99DE7F8451}" type="pres">
      <dgm:prSet presAssocID="{C862A743-9555-4A42-A997-1934DACCBB77}" presName="FiveNodes_1_text" presStyleLbl="node1" presStyleIdx="4" presStyleCnt="5">
        <dgm:presLayoutVars>
          <dgm:bulletEnabled val="1"/>
        </dgm:presLayoutVars>
      </dgm:prSet>
      <dgm:spPr/>
    </dgm:pt>
    <dgm:pt modelId="{73C6DAB1-24E0-4F3C-BF81-D0C91F8CDC20}" type="pres">
      <dgm:prSet presAssocID="{C862A743-9555-4A42-A997-1934DACCBB77}" presName="FiveNodes_2_text" presStyleLbl="node1" presStyleIdx="4" presStyleCnt="5">
        <dgm:presLayoutVars>
          <dgm:bulletEnabled val="1"/>
        </dgm:presLayoutVars>
      </dgm:prSet>
      <dgm:spPr/>
    </dgm:pt>
    <dgm:pt modelId="{50AA802C-E251-44BA-BDCE-370D2637B7B4}" type="pres">
      <dgm:prSet presAssocID="{C862A743-9555-4A42-A997-1934DACCBB77}" presName="FiveNodes_3_text" presStyleLbl="node1" presStyleIdx="4" presStyleCnt="5">
        <dgm:presLayoutVars>
          <dgm:bulletEnabled val="1"/>
        </dgm:presLayoutVars>
      </dgm:prSet>
      <dgm:spPr/>
    </dgm:pt>
    <dgm:pt modelId="{A78B6084-5A97-4256-AF4E-8256D76263D1}" type="pres">
      <dgm:prSet presAssocID="{C862A743-9555-4A42-A997-1934DACCBB77}" presName="FiveNodes_4_text" presStyleLbl="node1" presStyleIdx="4" presStyleCnt="5">
        <dgm:presLayoutVars>
          <dgm:bulletEnabled val="1"/>
        </dgm:presLayoutVars>
      </dgm:prSet>
      <dgm:spPr/>
    </dgm:pt>
    <dgm:pt modelId="{551CC950-56BB-49BD-AE96-C0B9D58BD908}" type="pres">
      <dgm:prSet presAssocID="{C862A743-9555-4A42-A997-1934DACCBB77}" presName="FiveNodes_5_text" presStyleLbl="node1" presStyleIdx="4" presStyleCnt="5">
        <dgm:presLayoutVars>
          <dgm:bulletEnabled val="1"/>
        </dgm:presLayoutVars>
      </dgm:prSet>
      <dgm:spPr/>
    </dgm:pt>
  </dgm:ptLst>
  <dgm:cxnLst>
    <dgm:cxn modelId="{918BB900-832E-484D-82F8-EAC4B9CB49C3}" type="presOf" srcId="{F9254205-A0BA-4013-96BF-EB3DE1AA16DF}" destId="{A78B6084-5A97-4256-AF4E-8256D76263D1}" srcOrd="1" destOrd="0" presId="urn:microsoft.com/office/officeart/2005/8/layout/vProcess5"/>
    <dgm:cxn modelId="{BEA50A0C-C138-4212-BEBA-630012EE9C60}" type="presOf" srcId="{2D02C09F-76BF-4F44-A3DB-D2DC64109636}" destId="{B98B8495-E862-40A4-84EA-FA0A20754175}" srcOrd="0" destOrd="0" presId="urn:microsoft.com/office/officeart/2005/8/layout/vProcess5"/>
    <dgm:cxn modelId="{61427310-1D19-4678-9BA4-8BC0DD2061D2}" type="presOf" srcId="{8D29E705-706C-4967-BF7C-5EF14C9E9EBD}" destId="{29184716-DE08-4154-BD5C-34CE5531DBF5}" srcOrd="0" destOrd="0" presId="urn:microsoft.com/office/officeart/2005/8/layout/vProcess5"/>
    <dgm:cxn modelId="{7B56F316-8A0C-43BC-8F5F-2137EEE4C483}" srcId="{C862A743-9555-4A42-A997-1934DACCBB77}" destId="{7901FC59-083E-41E1-9A3C-0A2677EB34D7}" srcOrd="1" destOrd="0" parTransId="{A1D7C43A-94AA-4AAF-A036-99E385DB48C4}" sibTransId="{3AC42AD8-9F40-4B61-A908-36B57B591148}"/>
    <dgm:cxn modelId="{D99A6D20-FA9B-4307-95F2-74B02AB93EDB}" type="presOf" srcId="{931199CD-48BE-4D59-A381-E54EA8D84D53}" destId="{2E1F5BAE-A5B5-4ABF-B153-9143067524FD}" srcOrd="0" destOrd="0" presId="urn:microsoft.com/office/officeart/2005/8/layout/vProcess5"/>
    <dgm:cxn modelId="{A670CD3B-D709-42DA-AE43-895F4D636F75}" type="presOf" srcId="{B483A23E-A9AD-4B73-8C49-F9F93170ACFF}" destId="{D2524033-33E9-40F9-9DAF-73CAE1C4428F}" srcOrd="0" destOrd="0" presId="urn:microsoft.com/office/officeart/2005/8/layout/vProcess5"/>
    <dgm:cxn modelId="{B8B3DF41-F2A9-44D7-A4F9-F8E3D82B690F}" type="presOf" srcId="{E7C67A34-B54D-4BD6-B276-B26A4758777F}" destId="{551CC950-56BB-49BD-AE96-C0B9D58BD908}" srcOrd="1" destOrd="0" presId="urn:microsoft.com/office/officeart/2005/8/layout/vProcess5"/>
    <dgm:cxn modelId="{DFF08845-8543-4E05-87E4-346408F2AB12}" srcId="{C862A743-9555-4A42-A997-1934DACCBB77}" destId="{F9254205-A0BA-4013-96BF-EB3DE1AA16DF}" srcOrd="3" destOrd="0" parTransId="{CEB73436-89BE-4E21-B0F7-E4299CBDAAAC}" sibTransId="{2D02C09F-76BF-4F44-A3DB-D2DC64109636}"/>
    <dgm:cxn modelId="{9FDFF36F-4891-4BD9-A602-0547071F324E}" type="presOf" srcId="{3AC42AD8-9F40-4B61-A908-36B57B591148}" destId="{FC0BC379-9383-4BAD-9120-115854C43B7D}" srcOrd="0" destOrd="0" presId="urn:microsoft.com/office/officeart/2005/8/layout/vProcess5"/>
    <dgm:cxn modelId="{9D841A89-988B-412D-8404-3D90C6E18811}" srcId="{C862A743-9555-4A42-A997-1934DACCBB77}" destId="{8D29E705-706C-4967-BF7C-5EF14C9E9EBD}" srcOrd="2" destOrd="0" parTransId="{4C9A9C2E-BA4B-4E4A-9790-A3EAF86C40BB}" sibTransId="{B6C755D2-68DE-4261-892B-2E0835166FE3}"/>
    <dgm:cxn modelId="{CCDF5DA1-0856-48F4-8BB1-65BA7E8C31E0}" type="presOf" srcId="{C862A743-9555-4A42-A997-1934DACCBB77}" destId="{6C60AD17-D885-4DAB-9202-27E5A26A5D20}" srcOrd="0" destOrd="0" presId="urn:microsoft.com/office/officeart/2005/8/layout/vProcess5"/>
    <dgm:cxn modelId="{D17966C3-ADA6-48D9-A28E-5D546E106663}" type="presOf" srcId="{B6C755D2-68DE-4261-892B-2E0835166FE3}" destId="{024D3C18-3CBC-4E5D-BF85-D670FFC20E75}" srcOrd="0" destOrd="0" presId="urn:microsoft.com/office/officeart/2005/8/layout/vProcess5"/>
    <dgm:cxn modelId="{A8AE32C5-BD46-4230-8E15-6AAA6114A2FB}" type="presOf" srcId="{7901FC59-083E-41E1-9A3C-0A2677EB34D7}" destId="{4F8254CE-22DB-46E8-94E5-95B41583FCFB}" srcOrd="0" destOrd="0" presId="urn:microsoft.com/office/officeart/2005/8/layout/vProcess5"/>
    <dgm:cxn modelId="{E10D13C9-997A-425D-83BE-B6536AA82CB2}" type="presOf" srcId="{7901FC59-083E-41E1-9A3C-0A2677EB34D7}" destId="{73C6DAB1-24E0-4F3C-BF81-D0C91F8CDC20}" srcOrd="1" destOrd="0" presId="urn:microsoft.com/office/officeart/2005/8/layout/vProcess5"/>
    <dgm:cxn modelId="{981059D6-3E6E-49AD-A12A-0F278DF55088}" type="presOf" srcId="{931199CD-48BE-4D59-A381-E54EA8D84D53}" destId="{CF545C6C-F600-4B63-8B9A-9F99DE7F8451}" srcOrd="1" destOrd="0" presId="urn:microsoft.com/office/officeart/2005/8/layout/vProcess5"/>
    <dgm:cxn modelId="{6ABA5DDC-552B-48DA-B20F-552D5BAAE4FA}" type="presOf" srcId="{8D29E705-706C-4967-BF7C-5EF14C9E9EBD}" destId="{50AA802C-E251-44BA-BDCE-370D2637B7B4}" srcOrd="1" destOrd="0" presId="urn:microsoft.com/office/officeart/2005/8/layout/vProcess5"/>
    <dgm:cxn modelId="{C6FEE8E0-7FD0-47F5-9A13-82C32B9E8168}" type="presOf" srcId="{F9254205-A0BA-4013-96BF-EB3DE1AA16DF}" destId="{273BF5E9-9924-45F6-8F29-689DA0455BD1}" srcOrd="0" destOrd="0" presId="urn:microsoft.com/office/officeart/2005/8/layout/vProcess5"/>
    <dgm:cxn modelId="{29E144E1-8AEB-4833-967E-566AC0C15E4A}" type="presOf" srcId="{E7C67A34-B54D-4BD6-B276-B26A4758777F}" destId="{3D65AFFD-6855-47A1-8DCE-2D5CC27A4A2F}" srcOrd="0" destOrd="0" presId="urn:microsoft.com/office/officeart/2005/8/layout/vProcess5"/>
    <dgm:cxn modelId="{678E53E1-34FE-47F0-A6EF-85047A474409}" srcId="{C862A743-9555-4A42-A997-1934DACCBB77}" destId="{E7C67A34-B54D-4BD6-B276-B26A4758777F}" srcOrd="4" destOrd="0" parTransId="{DF96B780-3283-448D-85D3-05EDF52E45B0}" sibTransId="{FF80CB2A-821A-483A-8CA6-6AEAE00678DC}"/>
    <dgm:cxn modelId="{10DEC3F8-0112-4518-994F-6BD7FFB81BFD}" srcId="{C862A743-9555-4A42-A997-1934DACCBB77}" destId="{931199CD-48BE-4D59-A381-E54EA8D84D53}" srcOrd="0" destOrd="0" parTransId="{EEC93DE5-C012-4A18-8F11-170DA37EBEED}" sibTransId="{B483A23E-A9AD-4B73-8C49-F9F93170ACFF}"/>
    <dgm:cxn modelId="{DA945A40-20A9-462A-B40F-BE63C69536C5}" type="presParOf" srcId="{6C60AD17-D885-4DAB-9202-27E5A26A5D20}" destId="{DC840E79-0FC4-4AD1-A260-A440A5B19191}" srcOrd="0" destOrd="0" presId="urn:microsoft.com/office/officeart/2005/8/layout/vProcess5"/>
    <dgm:cxn modelId="{CD0454AF-D31F-439E-94BC-8D19ED76A058}" type="presParOf" srcId="{6C60AD17-D885-4DAB-9202-27E5A26A5D20}" destId="{2E1F5BAE-A5B5-4ABF-B153-9143067524FD}" srcOrd="1" destOrd="0" presId="urn:microsoft.com/office/officeart/2005/8/layout/vProcess5"/>
    <dgm:cxn modelId="{97795995-AC1A-448A-98F7-B0309F1678F4}" type="presParOf" srcId="{6C60AD17-D885-4DAB-9202-27E5A26A5D20}" destId="{4F8254CE-22DB-46E8-94E5-95B41583FCFB}" srcOrd="2" destOrd="0" presId="urn:microsoft.com/office/officeart/2005/8/layout/vProcess5"/>
    <dgm:cxn modelId="{C011A0E6-6966-4FEF-8557-74726BE80A73}" type="presParOf" srcId="{6C60AD17-D885-4DAB-9202-27E5A26A5D20}" destId="{29184716-DE08-4154-BD5C-34CE5531DBF5}" srcOrd="3" destOrd="0" presId="urn:microsoft.com/office/officeart/2005/8/layout/vProcess5"/>
    <dgm:cxn modelId="{4BF9F97A-5D87-4E4E-9D9F-23821B1840B1}" type="presParOf" srcId="{6C60AD17-D885-4DAB-9202-27E5A26A5D20}" destId="{273BF5E9-9924-45F6-8F29-689DA0455BD1}" srcOrd="4" destOrd="0" presId="urn:microsoft.com/office/officeart/2005/8/layout/vProcess5"/>
    <dgm:cxn modelId="{E98C3CB9-3DFE-49DC-9433-ACED429039B1}" type="presParOf" srcId="{6C60AD17-D885-4DAB-9202-27E5A26A5D20}" destId="{3D65AFFD-6855-47A1-8DCE-2D5CC27A4A2F}" srcOrd="5" destOrd="0" presId="urn:microsoft.com/office/officeart/2005/8/layout/vProcess5"/>
    <dgm:cxn modelId="{62814699-038E-4F3F-8555-5865D73678A6}" type="presParOf" srcId="{6C60AD17-D885-4DAB-9202-27E5A26A5D20}" destId="{D2524033-33E9-40F9-9DAF-73CAE1C4428F}" srcOrd="6" destOrd="0" presId="urn:microsoft.com/office/officeart/2005/8/layout/vProcess5"/>
    <dgm:cxn modelId="{2DB8BB1F-36E5-4C03-B974-D8440DF31F84}" type="presParOf" srcId="{6C60AD17-D885-4DAB-9202-27E5A26A5D20}" destId="{FC0BC379-9383-4BAD-9120-115854C43B7D}" srcOrd="7" destOrd="0" presId="urn:microsoft.com/office/officeart/2005/8/layout/vProcess5"/>
    <dgm:cxn modelId="{5A712DF6-5557-4F67-A2D2-07BAFF7AA50A}" type="presParOf" srcId="{6C60AD17-D885-4DAB-9202-27E5A26A5D20}" destId="{024D3C18-3CBC-4E5D-BF85-D670FFC20E75}" srcOrd="8" destOrd="0" presId="urn:microsoft.com/office/officeart/2005/8/layout/vProcess5"/>
    <dgm:cxn modelId="{DC59BB0C-9521-4F7A-BE90-7EE30101EAF4}" type="presParOf" srcId="{6C60AD17-D885-4DAB-9202-27E5A26A5D20}" destId="{B98B8495-E862-40A4-84EA-FA0A20754175}" srcOrd="9" destOrd="0" presId="urn:microsoft.com/office/officeart/2005/8/layout/vProcess5"/>
    <dgm:cxn modelId="{E9E7278C-5F92-425C-ABC6-D63BF0089FF9}" type="presParOf" srcId="{6C60AD17-D885-4DAB-9202-27E5A26A5D20}" destId="{CF545C6C-F600-4B63-8B9A-9F99DE7F8451}" srcOrd="10" destOrd="0" presId="urn:microsoft.com/office/officeart/2005/8/layout/vProcess5"/>
    <dgm:cxn modelId="{7663A13B-98DC-4E22-804C-9EF657E06032}" type="presParOf" srcId="{6C60AD17-D885-4DAB-9202-27E5A26A5D20}" destId="{73C6DAB1-24E0-4F3C-BF81-D0C91F8CDC20}" srcOrd="11" destOrd="0" presId="urn:microsoft.com/office/officeart/2005/8/layout/vProcess5"/>
    <dgm:cxn modelId="{09E4F51B-3AF0-4F09-9B76-2D2E6B1BF703}" type="presParOf" srcId="{6C60AD17-D885-4DAB-9202-27E5A26A5D20}" destId="{50AA802C-E251-44BA-BDCE-370D2637B7B4}" srcOrd="12" destOrd="0" presId="urn:microsoft.com/office/officeart/2005/8/layout/vProcess5"/>
    <dgm:cxn modelId="{1F204921-9028-41A6-A417-09D4BE83B84B}" type="presParOf" srcId="{6C60AD17-D885-4DAB-9202-27E5A26A5D20}" destId="{A78B6084-5A97-4256-AF4E-8256D76263D1}" srcOrd="13" destOrd="0" presId="urn:microsoft.com/office/officeart/2005/8/layout/vProcess5"/>
    <dgm:cxn modelId="{846AE481-963E-48B0-9D8E-419FCA2A1269}" type="presParOf" srcId="{6C60AD17-D885-4DAB-9202-27E5A26A5D20}" destId="{551CC950-56BB-49BD-AE96-C0B9D58BD90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F5D6FD-E969-47DC-A2E3-62AC5F10E5EA}" type="doc">
      <dgm:prSet loTypeId="urn:microsoft.com/office/officeart/2005/8/layout/hChevron3" loCatId="process" qsTypeId="urn:microsoft.com/office/officeart/2005/8/quickstyle/simple5" qsCatId="simple" csTypeId="urn:microsoft.com/office/officeart/2005/8/colors/accent0_3" csCatId="mainScheme" phldr="1"/>
      <dgm:spPr/>
      <dgm:t>
        <a:bodyPr/>
        <a:lstStyle/>
        <a:p>
          <a:endParaRPr lang="en-US"/>
        </a:p>
      </dgm:t>
    </dgm:pt>
    <dgm:pt modelId="{3BABD37B-9CDA-4A03-8C17-977C6B6272F7}">
      <dgm:prSet custT="1"/>
      <dgm:spPr/>
      <dgm:t>
        <a:bodyPr/>
        <a:lstStyle/>
        <a:p>
          <a:r>
            <a:rPr lang="en-US" sz="800" b="1"/>
            <a:t>Challenge:</a:t>
          </a:r>
          <a:r>
            <a:rPr lang="en-US" sz="800"/>
            <a:t> The pivot table alone didn’t provide a clear visual of which health centers around the beaches were affected.</a:t>
          </a:r>
        </a:p>
        <a:p>
          <a:r>
            <a:rPr lang="en-US" sz="800" b="1"/>
            <a:t>Solution:</a:t>
          </a:r>
          <a:r>
            <a:rPr lang="en-US" sz="800"/>
            <a:t> Created 2 maps using the pivot table data to visualize BCG coverage for children under 1 year.</a:t>
          </a:r>
        </a:p>
        <a:p>
          <a:r>
            <a:rPr lang="en-US" sz="800" b="1"/>
            <a:t>Map 1:</a:t>
          </a:r>
          <a:r>
            <a:rPr lang="en-US" sz="800"/>
            <a:t> BCG coverage for April 2023 – December 2023 (9 months)</a:t>
          </a:r>
        </a:p>
        <a:p>
          <a:r>
            <a:rPr lang="en-US" sz="800" b="1"/>
            <a:t>Map 2:</a:t>
          </a:r>
          <a:r>
            <a:rPr lang="en-US" sz="800"/>
            <a:t> BCG coverage for January 2024 – September 2024 (9 months)</a:t>
          </a:r>
        </a:p>
        <a:p>
          <a:r>
            <a:rPr lang="en-US" sz="800" b="1"/>
            <a:t>Note:</a:t>
          </a:r>
          <a:r>
            <a:rPr lang="en-US" sz="800"/>
            <a:t> DHIS2 did not allow for specific start and end dates due to unknown data recording days. Hence the reasoning for creating 2 maps. </a:t>
          </a:r>
        </a:p>
      </dgm:t>
    </dgm:pt>
    <dgm:pt modelId="{39AC256E-56FA-4E14-BC36-4062C26CEAF0}" type="parTrans" cxnId="{987D309D-3F2A-4119-8EB6-47730075EFCE}">
      <dgm:prSet/>
      <dgm:spPr/>
      <dgm:t>
        <a:bodyPr/>
        <a:lstStyle/>
        <a:p>
          <a:endParaRPr lang="en-US"/>
        </a:p>
      </dgm:t>
    </dgm:pt>
    <dgm:pt modelId="{24825AC1-F850-4AF2-A33E-E47BC53E36C2}" type="sibTrans" cxnId="{987D309D-3F2A-4119-8EB6-47730075EFCE}">
      <dgm:prSet/>
      <dgm:spPr/>
      <dgm:t>
        <a:bodyPr/>
        <a:lstStyle/>
        <a:p>
          <a:endParaRPr lang="en-US"/>
        </a:p>
      </dgm:t>
    </dgm:pt>
    <dgm:pt modelId="{445B6C04-CD6A-4C45-910D-5EDE9DD813A3}">
      <dgm:prSet custT="1"/>
      <dgm:spPr/>
      <dgm:t>
        <a:bodyPr/>
        <a:lstStyle/>
        <a:p>
          <a:r>
            <a:rPr lang="en-US" sz="1100" b="1"/>
            <a:t>BCG Coverage Rate (2023 vs 2024)</a:t>
          </a:r>
          <a:r>
            <a:rPr lang="en-US" sz="1100"/>
            <a:t>: BCG coverage for children under 1 year old at Western Area health centers decreased between 2023 and 2024. The largest decreases were observed at Wilberforce CHC, Kissy Health Centre, and </a:t>
          </a:r>
          <a:r>
            <a:rPr lang="en-US" sz="1100" err="1"/>
            <a:t>Rokupa</a:t>
          </a:r>
          <a:r>
            <a:rPr lang="en-US" sz="1100"/>
            <a:t> Govt. Hospital.</a:t>
          </a:r>
        </a:p>
      </dgm:t>
    </dgm:pt>
    <dgm:pt modelId="{BFA85AE6-D387-46AF-A94F-7438D0040437}" type="parTrans" cxnId="{9540D1D7-D9A1-4E98-8E7E-DBEE8F2EFDE2}">
      <dgm:prSet/>
      <dgm:spPr/>
      <dgm:t>
        <a:bodyPr/>
        <a:lstStyle/>
        <a:p>
          <a:endParaRPr lang="en-US"/>
        </a:p>
      </dgm:t>
    </dgm:pt>
    <dgm:pt modelId="{9BAD8B3C-96E6-42F1-A8E8-AE36A6A5312D}" type="sibTrans" cxnId="{9540D1D7-D9A1-4E98-8E7E-DBEE8F2EFDE2}">
      <dgm:prSet/>
      <dgm:spPr/>
      <dgm:t>
        <a:bodyPr/>
        <a:lstStyle/>
        <a:p>
          <a:endParaRPr lang="en-US"/>
        </a:p>
      </dgm:t>
    </dgm:pt>
    <dgm:pt modelId="{C1F93EE7-975C-4114-8067-A92728DA6E74}">
      <dgm:prSet custT="1"/>
      <dgm:spPr/>
      <dgm:t>
        <a:bodyPr/>
        <a:lstStyle/>
        <a:p>
          <a:r>
            <a:rPr lang="en-US" sz="900" b="1"/>
            <a:t>Data Quality Improvement</a:t>
          </a:r>
          <a:r>
            <a:rPr lang="en-US" sz="900"/>
            <a:t>: The 2023 map showed a large "Invalid 120-1000" category, indicating unreliable data. In 2024, more detailed coverage categories were used, suggesting improved data collection and measurement processes between the two years. This improved granularity and reliability of the 2024 data compared to 2023 makes it a more valuable source of information for understanding the vaccination coverage trends in the region.</a:t>
          </a:r>
        </a:p>
      </dgm:t>
    </dgm:pt>
    <dgm:pt modelId="{A0C09359-74FE-4D98-AD34-11B02B363825}" type="parTrans" cxnId="{840C882B-E07A-4017-9EDC-5FACB38641D3}">
      <dgm:prSet/>
      <dgm:spPr/>
      <dgm:t>
        <a:bodyPr/>
        <a:lstStyle/>
        <a:p>
          <a:endParaRPr lang="en-US"/>
        </a:p>
      </dgm:t>
    </dgm:pt>
    <dgm:pt modelId="{49847BF0-56EF-4025-9382-86EDACA512C3}" type="sibTrans" cxnId="{840C882B-E07A-4017-9EDC-5FACB38641D3}">
      <dgm:prSet/>
      <dgm:spPr/>
      <dgm:t>
        <a:bodyPr/>
        <a:lstStyle/>
        <a:p>
          <a:endParaRPr lang="en-US"/>
        </a:p>
      </dgm:t>
    </dgm:pt>
    <dgm:pt modelId="{00C03F8C-F28E-4B5B-8CE8-FD1C4C6C7C27}" type="pres">
      <dgm:prSet presAssocID="{ACF5D6FD-E969-47DC-A2E3-62AC5F10E5EA}" presName="Name0" presStyleCnt="0">
        <dgm:presLayoutVars>
          <dgm:dir/>
          <dgm:resizeHandles val="exact"/>
        </dgm:presLayoutVars>
      </dgm:prSet>
      <dgm:spPr/>
    </dgm:pt>
    <dgm:pt modelId="{233F91CD-3586-41AF-ACD1-501E02CFEB57}" type="pres">
      <dgm:prSet presAssocID="{3BABD37B-9CDA-4A03-8C17-977C6B6272F7}" presName="parTxOnly" presStyleLbl="node1" presStyleIdx="0" presStyleCnt="3">
        <dgm:presLayoutVars>
          <dgm:bulletEnabled val="1"/>
        </dgm:presLayoutVars>
      </dgm:prSet>
      <dgm:spPr/>
    </dgm:pt>
    <dgm:pt modelId="{AD8C1507-D1EB-40D1-9A0E-881850283D43}" type="pres">
      <dgm:prSet presAssocID="{24825AC1-F850-4AF2-A33E-E47BC53E36C2}" presName="parSpace" presStyleCnt="0"/>
      <dgm:spPr/>
    </dgm:pt>
    <dgm:pt modelId="{27F93A17-974A-4E86-B097-B890DD5FC39A}" type="pres">
      <dgm:prSet presAssocID="{445B6C04-CD6A-4C45-910D-5EDE9DD813A3}" presName="parTxOnly" presStyleLbl="node1" presStyleIdx="1" presStyleCnt="3">
        <dgm:presLayoutVars>
          <dgm:bulletEnabled val="1"/>
        </dgm:presLayoutVars>
      </dgm:prSet>
      <dgm:spPr/>
    </dgm:pt>
    <dgm:pt modelId="{E195F57D-F46F-4A3F-BB89-5944F4979C34}" type="pres">
      <dgm:prSet presAssocID="{9BAD8B3C-96E6-42F1-A8E8-AE36A6A5312D}" presName="parSpace" presStyleCnt="0"/>
      <dgm:spPr/>
    </dgm:pt>
    <dgm:pt modelId="{88D37BAF-4CEB-4D0A-99DB-1C485E02690E}" type="pres">
      <dgm:prSet presAssocID="{C1F93EE7-975C-4114-8067-A92728DA6E74}" presName="parTxOnly" presStyleLbl="node1" presStyleIdx="2" presStyleCnt="3">
        <dgm:presLayoutVars>
          <dgm:bulletEnabled val="1"/>
        </dgm:presLayoutVars>
      </dgm:prSet>
      <dgm:spPr/>
    </dgm:pt>
  </dgm:ptLst>
  <dgm:cxnLst>
    <dgm:cxn modelId="{840C882B-E07A-4017-9EDC-5FACB38641D3}" srcId="{ACF5D6FD-E969-47DC-A2E3-62AC5F10E5EA}" destId="{C1F93EE7-975C-4114-8067-A92728DA6E74}" srcOrd="2" destOrd="0" parTransId="{A0C09359-74FE-4D98-AD34-11B02B363825}" sibTransId="{49847BF0-56EF-4025-9382-86EDACA512C3}"/>
    <dgm:cxn modelId="{0BF7495D-A89C-4B91-8427-BB8E750B6FD0}" type="presOf" srcId="{ACF5D6FD-E969-47DC-A2E3-62AC5F10E5EA}" destId="{00C03F8C-F28E-4B5B-8CE8-FD1C4C6C7C27}" srcOrd="0" destOrd="0" presId="urn:microsoft.com/office/officeart/2005/8/layout/hChevron3"/>
    <dgm:cxn modelId="{BA422965-0103-4E7A-AA98-D8827CF082F9}" type="presOf" srcId="{C1F93EE7-975C-4114-8067-A92728DA6E74}" destId="{88D37BAF-4CEB-4D0A-99DB-1C485E02690E}" srcOrd="0" destOrd="0" presId="urn:microsoft.com/office/officeart/2005/8/layout/hChevron3"/>
    <dgm:cxn modelId="{CA0E1C84-94B9-4E64-9530-4DBFFAE46BBD}" type="presOf" srcId="{445B6C04-CD6A-4C45-910D-5EDE9DD813A3}" destId="{27F93A17-974A-4E86-B097-B890DD5FC39A}" srcOrd="0" destOrd="0" presId="urn:microsoft.com/office/officeart/2005/8/layout/hChevron3"/>
    <dgm:cxn modelId="{987D309D-3F2A-4119-8EB6-47730075EFCE}" srcId="{ACF5D6FD-E969-47DC-A2E3-62AC5F10E5EA}" destId="{3BABD37B-9CDA-4A03-8C17-977C6B6272F7}" srcOrd="0" destOrd="0" parTransId="{39AC256E-56FA-4E14-BC36-4062C26CEAF0}" sibTransId="{24825AC1-F850-4AF2-A33E-E47BC53E36C2}"/>
    <dgm:cxn modelId="{9540D1D7-D9A1-4E98-8E7E-DBEE8F2EFDE2}" srcId="{ACF5D6FD-E969-47DC-A2E3-62AC5F10E5EA}" destId="{445B6C04-CD6A-4C45-910D-5EDE9DD813A3}" srcOrd="1" destOrd="0" parTransId="{BFA85AE6-D387-46AF-A94F-7438D0040437}" sibTransId="{9BAD8B3C-96E6-42F1-A8E8-AE36A6A5312D}"/>
    <dgm:cxn modelId="{041CC4F8-105A-4B51-8682-81BF8AFCF09E}" type="presOf" srcId="{3BABD37B-9CDA-4A03-8C17-977C6B6272F7}" destId="{233F91CD-3586-41AF-ACD1-501E02CFEB57}" srcOrd="0" destOrd="0" presId="urn:microsoft.com/office/officeart/2005/8/layout/hChevron3"/>
    <dgm:cxn modelId="{6A19B6EB-0B0C-44D7-B49E-3FDA301C2047}" type="presParOf" srcId="{00C03F8C-F28E-4B5B-8CE8-FD1C4C6C7C27}" destId="{233F91CD-3586-41AF-ACD1-501E02CFEB57}" srcOrd="0" destOrd="0" presId="urn:microsoft.com/office/officeart/2005/8/layout/hChevron3"/>
    <dgm:cxn modelId="{34BA85B5-319E-49BD-86A9-56CD8D60BD94}" type="presParOf" srcId="{00C03F8C-F28E-4B5B-8CE8-FD1C4C6C7C27}" destId="{AD8C1507-D1EB-40D1-9A0E-881850283D43}" srcOrd="1" destOrd="0" presId="urn:microsoft.com/office/officeart/2005/8/layout/hChevron3"/>
    <dgm:cxn modelId="{F04E6A38-63C5-460A-91F9-5A3E78EAB248}" type="presParOf" srcId="{00C03F8C-F28E-4B5B-8CE8-FD1C4C6C7C27}" destId="{27F93A17-974A-4E86-B097-B890DD5FC39A}" srcOrd="2" destOrd="0" presId="urn:microsoft.com/office/officeart/2005/8/layout/hChevron3"/>
    <dgm:cxn modelId="{D4C68615-D614-4CF6-A9C7-D68606CC31B4}" type="presParOf" srcId="{00C03F8C-F28E-4B5B-8CE8-FD1C4C6C7C27}" destId="{E195F57D-F46F-4A3F-BB89-5944F4979C34}" srcOrd="3" destOrd="0" presId="urn:microsoft.com/office/officeart/2005/8/layout/hChevron3"/>
    <dgm:cxn modelId="{587CCE29-0F45-4ED8-B786-60E0495FF419}" type="presParOf" srcId="{00C03F8C-F28E-4B5B-8CE8-FD1C4C6C7C27}" destId="{88D37BAF-4CEB-4D0A-99DB-1C485E02690E}"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E8ACBF-0BB9-43EC-81AE-713A9FA279E9}"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US"/>
        </a:p>
      </dgm:t>
    </dgm:pt>
    <dgm:pt modelId="{0811C7F0-F006-4BE1-B94D-A0D45CF235A3}">
      <dgm:prSet/>
      <dgm:spPr/>
      <dgm:t>
        <a:bodyPr/>
        <a:lstStyle/>
        <a:p>
          <a:r>
            <a:rPr lang="en-US"/>
            <a:t>Describe the trends of Reporting rates for the following datasets in all the districts of Sierra Leone by months for available data on:</a:t>
          </a:r>
        </a:p>
      </dgm:t>
    </dgm:pt>
    <dgm:pt modelId="{9938D693-1BFC-457D-843D-8E25AF9A0646}" type="parTrans" cxnId="{ED6D9AEF-407E-4BC6-9AC9-DF5D459CA43D}">
      <dgm:prSet/>
      <dgm:spPr/>
      <dgm:t>
        <a:bodyPr/>
        <a:lstStyle/>
        <a:p>
          <a:endParaRPr lang="en-US"/>
        </a:p>
      </dgm:t>
    </dgm:pt>
    <dgm:pt modelId="{C04B53BD-BF3D-4EE1-A5B3-2A2F4C7F8EAE}" type="sibTrans" cxnId="{ED6D9AEF-407E-4BC6-9AC9-DF5D459CA43D}">
      <dgm:prSet/>
      <dgm:spPr/>
      <dgm:t>
        <a:bodyPr/>
        <a:lstStyle/>
        <a:p>
          <a:endParaRPr lang="en-US"/>
        </a:p>
      </dgm:t>
    </dgm:pt>
    <dgm:pt modelId="{8C3252CA-180A-40A9-86E1-5FD486952D09}">
      <dgm:prSet/>
      <dgm:spPr/>
      <dgm:t>
        <a:bodyPr/>
        <a:lstStyle/>
        <a:p>
          <a:r>
            <a:rPr lang="en-US"/>
            <a:t>EPI Stock</a:t>
          </a:r>
        </a:p>
      </dgm:t>
    </dgm:pt>
    <dgm:pt modelId="{D1793A25-03B2-49B8-9E10-36F28BFD73D8}" type="parTrans" cxnId="{D403A798-7C71-45E3-ADF9-EC2EE18088A3}">
      <dgm:prSet/>
      <dgm:spPr/>
      <dgm:t>
        <a:bodyPr/>
        <a:lstStyle/>
        <a:p>
          <a:endParaRPr lang="en-US"/>
        </a:p>
      </dgm:t>
    </dgm:pt>
    <dgm:pt modelId="{3AAF3B87-4DE2-4F28-BEF5-C22C1995F073}" type="sibTrans" cxnId="{D403A798-7C71-45E3-ADF9-EC2EE18088A3}">
      <dgm:prSet/>
      <dgm:spPr/>
      <dgm:t>
        <a:bodyPr/>
        <a:lstStyle/>
        <a:p>
          <a:endParaRPr lang="en-US"/>
        </a:p>
      </dgm:t>
    </dgm:pt>
    <dgm:pt modelId="{4CE28315-AB1F-4AFE-86B7-06B88D2A9A04}">
      <dgm:prSet/>
      <dgm:spPr/>
      <dgm:t>
        <a:bodyPr/>
        <a:lstStyle/>
        <a:p>
          <a:r>
            <a:rPr lang="en-US"/>
            <a:t>HIV Pediatric monthly</a:t>
          </a:r>
        </a:p>
      </dgm:t>
    </dgm:pt>
    <dgm:pt modelId="{3133F1FF-4FF4-4B79-82E5-B0A254C880E2}" type="parTrans" cxnId="{02FE80DD-4EAA-419D-AB51-7EC7E50FDDC6}">
      <dgm:prSet/>
      <dgm:spPr/>
      <dgm:t>
        <a:bodyPr/>
        <a:lstStyle/>
        <a:p>
          <a:endParaRPr lang="en-US"/>
        </a:p>
      </dgm:t>
    </dgm:pt>
    <dgm:pt modelId="{D19A5910-B887-41D7-8A6B-2A423591361A}" type="sibTrans" cxnId="{02FE80DD-4EAA-419D-AB51-7EC7E50FDDC6}">
      <dgm:prSet/>
      <dgm:spPr/>
      <dgm:t>
        <a:bodyPr/>
        <a:lstStyle/>
        <a:p>
          <a:endParaRPr lang="en-US"/>
        </a:p>
      </dgm:t>
    </dgm:pt>
    <dgm:pt modelId="{303F0F91-BA2F-4F86-9C5A-1F4C4CB87394}">
      <dgm:prSet phldr="0"/>
      <dgm:spPr/>
      <dgm:t>
        <a:bodyPr/>
        <a:lstStyle/>
        <a:p>
          <a:endParaRPr lang="en-US">
            <a:latin typeface="Aptos Display" panose="02110004020202020204"/>
          </a:endParaRPr>
        </a:p>
      </dgm:t>
    </dgm:pt>
    <dgm:pt modelId="{BFB355BD-4778-43C0-ACC2-C2FE1E6D88BC}" type="parTrans" cxnId="{AB7955D8-C36C-42AE-92E6-7483F92EC102}">
      <dgm:prSet/>
      <dgm:spPr/>
    </dgm:pt>
    <dgm:pt modelId="{E939DE51-9F05-4429-839B-B0F97D699842}" type="sibTrans" cxnId="{AB7955D8-C36C-42AE-92E6-7483F92EC102}">
      <dgm:prSet/>
      <dgm:spPr/>
    </dgm:pt>
    <dgm:pt modelId="{93727D0E-3736-4FD9-898A-AC1118CBC228}" type="pres">
      <dgm:prSet presAssocID="{BFE8ACBF-0BB9-43EC-81AE-713A9FA279E9}" presName="Name0" presStyleCnt="0">
        <dgm:presLayoutVars>
          <dgm:dir/>
          <dgm:animLvl val="lvl"/>
          <dgm:resizeHandles val="exact"/>
        </dgm:presLayoutVars>
      </dgm:prSet>
      <dgm:spPr/>
    </dgm:pt>
    <dgm:pt modelId="{5A8AA8D5-370B-4303-9D73-44211722A749}" type="pres">
      <dgm:prSet presAssocID="{0811C7F0-F006-4BE1-B94D-A0D45CF235A3}" presName="linNode" presStyleCnt="0"/>
      <dgm:spPr/>
    </dgm:pt>
    <dgm:pt modelId="{1F3F1F4A-AE23-4C40-B5E3-207AB185F779}" type="pres">
      <dgm:prSet presAssocID="{0811C7F0-F006-4BE1-B94D-A0D45CF235A3}" presName="parentText" presStyleLbl="node1" presStyleIdx="0" presStyleCnt="1">
        <dgm:presLayoutVars>
          <dgm:chMax val="1"/>
          <dgm:bulletEnabled val="1"/>
        </dgm:presLayoutVars>
      </dgm:prSet>
      <dgm:spPr/>
    </dgm:pt>
    <dgm:pt modelId="{F089FABF-5B06-4037-8261-2A95D6F79023}" type="pres">
      <dgm:prSet presAssocID="{0811C7F0-F006-4BE1-B94D-A0D45CF235A3}" presName="descendantText" presStyleLbl="alignAccFollowNode1" presStyleIdx="0" presStyleCnt="1">
        <dgm:presLayoutVars>
          <dgm:bulletEnabled val="1"/>
        </dgm:presLayoutVars>
      </dgm:prSet>
      <dgm:spPr/>
    </dgm:pt>
  </dgm:ptLst>
  <dgm:cxnLst>
    <dgm:cxn modelId="{F0EBDA0A-94DA-4428-8839-CEF289EE32F6}" type="presOf" srcId="{8C3252CA-180A-40A9-86E1-5FD486952D09}" destId="{F089FABF-5B06-4037-8261-2A95D6F79023}" srcOrd="0" destOrd="0" presId="urn:microsoft.com/office/officeart/2005/8/layout/vList5"/>
    <dgm:cxn modelId="{62DD7846-0D1F-49D2-B970-261D665B2D8E}" type="presOf" srcId="{303F0F91-BA2F-4F86-9C5A-1F4C4CB87394}" destId="{F089FABF-5B06-4037-8261-2A95D6F79023}" srcOrd="0" destOrd="1" presId="urn:microsoft.com/office/officeart/2005/8/layout/vList5"/>
    <dgm:cxn modelId="{A279EF92-8E08-40A3-A352-8BEAE231BEFA}" type="presOf" srcId="{0811C7F0-F006-4BE1-B94D-A0D45CF235A3}" destId="{1F3F1F4A-AE23-4C40-B5E3-207AB185F779}" srcOrd="0" destOrd="0" presId="urn:microsoft.com/office/officeart/2005/8/layout/vList5"/>
    <dgm:cxn modelId="{D403A798-7C71-45E3-ADF9-EC2EE18088A3}" srcId="{0811C7F0-F006-4BE1-B94D-A0D45CF235A3}" destId="{8C3252CA-180A-40A9-86E1-5FD486952D09}" srcOrd="0" destOrd="0" parTransId="{D1793A25-03B2-49B8-9E10-36F28BFD73D8}" sibTransId="{3AAF3B87-4DE2-4F28-BEF5-C22C1995F073}"/>
    <dgm:cxn modelId="{AB7955D8-C36C-42AE-92E6-7483F92EC102}" srcId="{0811C7F0-F006-4BE1-B94D-A0D45CF235A3}" destId="{303F0F91-BA2F-4F86-9C5A-1F4C4CB87394}" srcOrd="1" destOrd="0" parTransId="{BFB355BD-4778-43C0-ACC2-C2FE1E6D88BC}" sibTransId="{E939DE51-9F05-4429-839B-B0F97D699842}"/>
    <dgm:cxn modelId="{35004DD9-CD9D-496E-918C-43E25ABC248B}" type="presOf" srcId="{4CE28315-AB1F-4AFE-86B7-06B88D2A9A04}" destId="{F089FABF-5B06-4037-8261-2A95D6F79023}" srcOrd="0" destOrd="2" presId="urn:microsoft.com/office/officeart/2005/8/layout/vList5"/>
    <dgm:cxn modelId="{02FE80DD-4EAA-419D-AB51-7EC7E50FDDC6}" srcId="{0811C7F0-F006-4BE1-B94D-A0D45CF235A3}" destId="{4CE28315-AB1F-4AFE-86B7-06B88D2A9A04}" srcOrd="2" destOrd="0" parTransId="{3133F1FF-4FF4-4B79-82E5-B0A254C880E2}" sibTransId="{D19A5910-B887-41D7-8A6B-2A423591361A}"/>
    <dgm:cxn modelId="{ED6D9AEF-407E-4BC6-9AC9-DF5D459CA43D}" srcId="{BFE8ACBF-0BB9-43EC-81AE-713A9FA279E9}" destId="{0811C7F0-F006-4BE1-B94D-A0D45CF235A3}" srcOrd="0" destOrd="0" parTransId="{9938D693-1BFC-457D-843D-8E25AF9A0646}" sibTransId="{C04B53BD-BF3D-4EE1-A5B3-2A2F4C7F8EAE}"/>
    <dgm:cxn modelId="{F42297F1-C92F-405D-8C1C-31339C94E002}" type="presOf" srcId="{BFE8ACBF-0BB9-43EC-81AE-713A9FA279E9}" destId="{93727D0E-3736-4FD9-898A-AC1118CBC228}" srcOrd="0" destOrd="0" presId="urn:microsoft.com/office/officeart/2005/8/layout/vList5"/>
    <dgm:cxn modelId="{A7B8AC8F-7985-428C-A4A0-BDAA93E9F881}" type="presParOf" srcId="{93727D0E-3736-4FD9-898A-AC1118CBC228}" destId="{5A8AA8D5-370B-4303-9D73-44211722A749}" srcOrd="0" destOrd="0" presId="urn:microsoft.com/office/officeart/2005/8/layout/vList5"/>
    <dgm:cxn modelId="{4F2E40DB-8721-43AE-BB0F-24B51FCAC750}" type="presParOf" srcId="{5A8AA8D5-370B-4303-9D73-44211722A749}" destId="{1F3F1F4A-AE23-4C40-B5E3-207AB185F779}" srcOrd="0" destOrd="0" presId="urn:microsoft.com/office/officeart/2005/8/layout/vList5"/>
    <dgm:cxn modelId="{4A28619D-DD76-4B04-A1BA-A3483F38CECE}" type="presParOf" srcId="{5A8AA8D5-370B-4303-9D73-44211722A749}" destId="{F089FABF-5B06-4037-8261-2A95D6F7902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EBD49AF-8079-4538-837D-26B250E914F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64D02BC5-662B-4085-8B08-A93829F011CF}">
      <dgm:prSet/>
      <dgm:spPr/>
      <dgm:t>
        <a:bodyPr/>
        <a:lstStyle/>
        <a:p>
          <a:r>
            <a:rPr lang="en-US" b="1"/>
            <a:t>EPI Stock - Reporting Rate</a:t>
          </a:r>
        </a:p>
      </dgm:t>
    </dgm:pt>
    <dgm:pt modelId="{D94F3262-AF80-4E27-8FC7-D48A60EB3422}" type="parTrans" cxnId="{B1BA85E2-BB61-4B16-8339-81BB27C6F290}">
      <dgm:prSet/>
      <dgm:spPr/>
      <dgm:t>
        <a:bodyPr/>
        <a:lstStyle/>
        <a:p>
          <a:endParaRPr lang="en-US"/>
        </a:p>
      </dgm:t>
    </dgm:pt>
    <dgm:pt modelId="{ACF44E8B-943B-499D-A0FE-9BBAB9580C22}" type="sibTrans" cxnId="{B1BA85E2-BB61-4B16-8339-81BB27C6F290}">
      <dgm:prSet/>
      <dgm:spPr/>
      <dgm:t>
        <a:bodyPr/>
        <a:lstStyle/>
        <a:p>
          <a:endParaRPr lang="en-US"/>
        </a:p>
      </dgm:t>
    </dgm:pt>
    <dgm:pt modelId="{BBD58290-1B1E-4673-829C-00037B612FF1}">
      <dgm:prSet/>
      <dgm:spPr/>
      <dgm:t>
        <a:bodyPr/>
        <a:lstStyle/>
        <a:p>
          <a:r>
            <a:rPr lang="en-US" b="0"/>
            <a:t>Upward trend throughout the period.</a:t>
          </a:r>
        </a:p>
      </dgm:t>
    </dgm:pt>
    <dgm:pt modelId="{EAEEC963-19F2-4F46-840C-BBDF05BE4C49}" type="parTrans" cxnId="{A5AF3E15-C0C2-44CF-BB63-E2BA4443595B}">
      <dgm:prSet/>
      <dgm:spPr/>
      <dgm:t>
        <a:bodyPr/>
        <a:lstStyle/>
        <a:p>
          <a:endParaRPr lang="en-US"/>
        </a:p>
      </dgm:t>
    </dgm:pt>
    <dgm:pt modelId="{2101282A-F6DE-4BC0-ABEF-02D857B9613A}" type="sibTrans" cxnId="{A5AF3E15-C0C2-44CF-BB63-E2BA4443595B}">
      <dgm:prSet/>
      <dgm:spPr/>
      <dgm:t>
        <a:bodyPr/>
        <a:lstStyle/>
        <a:p>
          <a:endParaRPr lang="en-US"/>
        </a:p>
      </dgm:t>
    </dgm:pt>
    <dgm:pt modelId="{F75CE54F-2557-452D-B7C7-93F6702AF9E3}">
      <dgm:prSet/>
      <dgm:spPr/>
      <dgm:t>
        <a:bodyPr/>
        <a:lstStyle/>
        <a:p>
          <a:r>
            <a:rPr lang="en-US" b="0"/>
            <a:t>January 2023:</a:t>
          </a:r>
          <a:r>
            <a:rPr lang="en-US"/>
            <a:t> 77.29%.</a:t>
          </a:r>
        </a:p>
      </dgm:t>
    </dgm:pt>
    <dgm:pt modelId="{6CD02615-BB3E-429A-A5EA-DA9A51D97C1A}" type="parTrans" cxnId="{8C3908AC-D1E8-45F4-9741-5E716197BA52}">
      <dgm:prSet/>
      <dgm:spPr/>
      <dgm:t>
        <a:bodyPr/>
        <a:lstStyle/>
        <a:p>
          <a:endParaRPr lang="en-US"/>
        </a:p>
      </dgm:t>
    </dgm:pt>
    <dgm:pt modelId="{E4C40299-22B2-4903-B870-1F2E8FD3F4C7}" type="sibTrans" cxnId="{8C3908AC-D1E8-45F4-9741-5E716197BA52}">
      <dgm:prSet/>
      <dgm:spPr/>
      <dgm:t>
        <a:bodyPr/>
        <a:lstStyle/>
        <a:p>
          <a:endParaRPr lang="en-US"/>
        </a:p>
      </dgm:t>
    </dgm:pt>
    <dgm:pt modelId="{F5DB75BA-2584-4E3B-A3F4-CEBBFBDDDCC1}">
      <dgm:prSet/>
      <dgm:spPr/>
      <dgm:t>
        <a:bodyPr/>
        <a:lstStyle/>
        <a:p>
          <a:r>
            <a:rPr lang="en-US" b="0"/>
            <a:t>April to October 2023:</a:t>
          </a:r>
          <a:r>
            <a:rPr lang="en-US"/>
            <a:t> Reached </a:t>
          </a:r>
          <a:r>
            <a:rPr lang="en-US" b="0"/>
            <a:t>100%</a:t>
          </a:r>
          <a:r>
            <a:rPr lang="en-US"/>
            <a:t> consistently.</a:t>
          </a:r>
        </a:p>
      </dgm:t>
    </dgm:pt>
    <dgm:pt modelId="{AEE2643D-B12D-4579-851F-C375D1312BC2}" type="parTrans" cxnId="{D984A7C1-DE74-4128-B4DC-781CDC6EE84E}">
      <dgm:prSet/>
      <dgm:spPr/>
      <dgm:t>
        <a:bodyPr/>
        <a:lstStyle/>
        <a:p>
          <a:endParaRPr lang="en-US"/>
        </a:p>
      </dgm:t>
    </dgm:pt>
    <dgm:pt modelId="{C88625EE-B3D3-4971-BE1D-65BED7EC06D9}" type="sibTrans" cxnId="{D984A7C1-DE74-4128-B4DC-781CDC6EE84E}">
      <dgm:prSet/>
      <dgm:spPr/>
      <dgm:t>
        <a:bodyPr/>
        <a:lstStyle/>
        <a:p>
          <a:endParaRPr lang="en-US"/>
        </a:p>
      </dgm:t>
    </dgm:pt>
    <dgm:pt modelId="{23DAB674-A8A6-49F3-807C-A7A93BD14DC8}">
      <dgm:prSet/>
      <dgm:spPr/>
      <dgm:t>
        <a:bodyPr/>
        <a:lstStyle/>
        <a:p>
          <a:r>
            <a:rPr lang="en-US" b="0"/>
            <a:t>November 2023:</a:t>
          </a:r>
          <a:r>
            <a:rPr lang="en-US"/>
            <a:t> Slight decline to </a:t>
          </a:r>
          <a:r>
            <a:rPr lang="en-US" b="0"/>
            <a:t>94.4%</a:t>
          </a:r>
          <a:r>
            <a:rPr lang="en-US"/>
            <a:t> but remains high.</a:t>
          </a:r>
        </a:p>
      </dgm:t>
    </dgm:pt>
    <dgm:pt modelId="{A9B7DF22-F490-415A-8B4F-084611623FBF}" type="parTrans" cxnId="{34E7A25C-26A3-4B2D-BC84-A7F20EC651F2}">
      <dgm:prSet/>
      <dgm:spPr/>
      <dgm:t>
        <a:bodyPr/>
        <a:lstStyle/>
        <a:p>
          <a:endParaRPr lang="en-US"/>
        </a:p>
      </dgm:t>
    </dgm:pt>
    <dgm:pt modelId="{B22A7AF2-9207-4589-856D-692114DCB347}" type="sibTrans" cxnId="{34E7A25C-26A3-4B2D-BC84-A7F20EC651F2}">
      <dgm:prSet/>
      <dgm:spPr/>
      <dgm:t>
        <a:bodyPr/>
        <a:lstStyle/>
        <a:p>
          <a:endParaRPr lang="en-US"/>
        </a:p>
      </dgm:t>
    </dgm:pt>
    <dgm:pt modelId="{2908DAD4-EE65-43BC-9627-E5D94D91BBCE}">
      <dgm:prSet/>
      <dgm:spPr/>
      <dgm:t>
        <a:bodyPr/>
        <a:lstStyle/>
        <a:p>
          <a:r>
            <a:rPr lang="en-US" b="1"/>
            <a:t>HIV Pediatric Monthly Summary - Reporting Rate</a:t>
          </a:r>
          <a:endParaRPr lang="en-US"/>
        </a:p>
      </dgm:t>
    </dgm:pt>
    <dgm:pt modelId="{7E530FA1-D389-4140-83A1-E06C6EEFC192}" type="parTrans" cxnId="{6699B867-18CB-495A-B5F9-75E995B402A9}">
      <dgm:prSet/>
      <dgm:spPr/>
      <dgm:t>
        <a:bodyPr/>
        <a:lstStyle/>
        <a:p>
          <a:endParaRPr lang="en-US"/>
        </a:p>
      </dgm:t>
    </dgm:pt>
    <dgm:pt modelId="{5C6C6E0E-D985-4E23-9E90-3742C654919A}" type="sibTrans" cxnId="{6699B867-18CB-495A-B5F9-75E995B402A9}">
      <dgm:prSet/>
      <dgm:spPr/>
      <dgm:t>
        <a:bodyPr/>
        <a:lstStyle/>
        <a:p>
          <a:endParaRPr lang="en-US"/>
        </a:p>
      </dgm:t>
    </dgm:pt>
    <dgm:pt modelId="{094ECFFD-F16E-438C-9E2D-649DD32190C4}">
      <dgm:prSet/>
      <dgm:spPr/>
      <dgm:t>
        <a:bodyPr/>
        <a:lstStyle/>
        <a:p>
          <a:r>
            <a:rPr lang="en-US" b="0"/>
            <a:t>Started lower at 67.97% in January 2023.</a:t>
          </a:r>
        </a:p>
      </dgm:t>
    </dgm:pt>
    <dgm:pt modelId="{988F546C-30C3-4879-B944-437B568F97F8}" type="parTrans" cxnId="{7BB1BAD8-C2AC-4024-863E-19E03A8EA534}">
      <dgm:prSet/>
      <dgm:spPr/>
      <dgm:t>
        <a:bodyPr/>
        <a:lstStyle/>
        <a:p>
          <a:endParaRPr lang="en-US"/>
        </a:p>
      </dgm:t>
    </dgm:pt>
    <dgm:pt modelId="{BBB020C9-7472-4034-8F6E-EF4C20927EED}" type="sibTrans" cxnId="{7BB1BAD8-C2AC-4024-863E-19E03A8EA534}">
      <dgm:prSet/>
      <dgm:spPr/>
      <dgm:t>
        <a:bodyPr/>
        <a:lstStyle/>
        <a:p>
          <a:endParaRPr lang="en-US"/>
        </a:p>
      </dgm:t>
    </dgm:pt>
    <dgm:pt modelId="{B5A4CBC1-85FB-4215-B116-6B7C05C6C12E}">
      <dgm:prSet/>
      <dgm:spPr/>
      <dgm:t>
        <a:bodyPr/>
        <a:lstStyle/>
        <a:p>
          <a:r>
            <a:rPr lang="en-US"/>
            <a:t>Dipped to its lowest point at </a:t>
          </a:r>
          <a:r>
            <a:rPr lang="en-US" b="0"/>
            <a:t>66.97% in April 2023.</a:t>
          </a:r>
        </a:p>
      </dgm:t>
    </dgm:pt>
    <dgm:pt modelId="{7ABC4E65-9952-451D-B3BD-D9EF80DF454B}" type="parTrans" cxnId="{E3722FD5-CD92-48D9-A0EE-A15F433D7479}">
      <dgm:prSet/>
      <dgm:spPr/>
      <dgm:t>
        <a:bodyPr/>
        <a:lstStyle/>
        <a:p>
          <a:endParaRPr lang="en-US"/>
        </a:p>
      </dgm:t>
    </dgm:pt>
    <dgm:pt modelId="{40A18325-68AD-4B74-933A-2770D52ABDF9}" type="sibTrans" cxnId="{E3722FD5-CD92-48D9-A0EE-A15F433D7479}">
      <dgm:prSet/>
      <dgm:spPr/>
      <dgm:t>
        <a:bodyPr/>
        <a:lstStyle/>
        <a:p>
          <a:endParaRPr lang="en-US"/>
        </a:p>
      </dgm:t>
    </dgm:pt>
    <dgm:pt modelId="{A52972A3-76F1-4FFE-94AB-936FF6E34615}">
      <dgm:prSet/>
      <dgm:spPr/>
      <dgm:t>
        <a:bodyPr/>
        <a:lstStyle/>
        <a:p>
          <a:r>
            <a:rPr lang="en-US" b="0"/>
            <a:t>October 2023:</a:t>
          </a:r>
          <a:r>
            <a:rPr lang="en-US"/>
            <a:t> Reached </a:t>
          </a:r>
          <a:r>
            <a:rPr lang="en-US" b="0"/>
            <a:t>100%</a:t>
          </a:r>
          <a:r>
            <a:rPr lang="en-US"/>
            <a:t> peak.</a:t>
          </a:r>
        </a:p>
      </dgm:t>
    </dgm:pt>
    <dgm:pt modelId="{87C29A12-AFB8-4A24-88F6-47A91C443B45}" type="parTrans" cxnId="{29285E8F-844A-4F28-8FBB-F7CFD2F2B4C6}">
      <dgm:prSet/>
      <dgm:spPr/>
      <dgm:t>
        <a:bodyPr/>
        <a:lstStyle/>
        <a:p>
          <a:endParaRPr lang="en-US"/>
        </a:p>
      </dgm:t>
    </dgm:pt>
    <dgm:pt modelId="{73669437-F708-4D34-8341-AB5B5A68A7EC}" type="sibTrans" cxnId="{29285E8F-844A-4F28-8FBB-F7CFD2F2B4C6}">
      <dgm:prSet/>
      <dgm:spPr/>
      <dgm:t>
        <a:bodyPr/>
        <a:lstStyle/>
        <a:p>
          <a:endParaRPr lang="en-US"/>
        </a:p>
      </dgm:t>
    </dgm:pt>
    <dgm:pt modelId="{67C1BF56-2263-4F7E-9539-74AFD44C325E}">
      <dgm:prSet/>
      <dgm:spPr/>
      <dgm:t>
        <a:bodyPr/>
        <a:lstStyle/>
        <a:p>
          <a:r>
            <a:rPr lang="en-US" b="0"/>
            <a:t>November 2023:</a:t>
          </a:r>
          <a:r>
            <a:rPr lang="en-US"/>
            <a:t> Declined slightly to </a:t>
          </a:r>
          <a:r>
            <a:rPr lang="en-US" b="0"/>
            <a:t>88.77%.</a:t>
          </a:r>
        </a:p>
      </dgm:t>
    </dgm:pt>
    <dgm:pt modelId="{14A8BEF4-0DA6-4045-8C17-F0594D0B668A}" type="parTrans" cxnId="{F0B1E509-FAA2-4033-AC02-46157765FEFA}">
      <dgm:prSet/>
      <dgm:spPr/>
      <dgm:t>
        <a:bodyPr/>
        <a:lstStyle/>
        <a:p>
          <a:endParaRPr lang="en-US"/>
        </a:p>
      </dgm:t>
    </dgm:pt>
    <dgm:pt modelId="{716C6F83-B55A-4857-9F92-D79328F2C7AD}" type="sibTrans" cxnId="{F0B1E509-FAA2-4033-AC02-46157765FEFA}">
      <dgm:prSet/>
      <dgm:spPr/>
      <dgm:t>
        <a:bodyPr/>
        <a:lstStyle/>
        <a:p>
          <a:endParaRPr lang="en-US"/>
        </a:p>
      </dgm:t>
    </dgm:pt>
    <dgm:pt modelId="{82FB94BD-A428-4A9B-A732-82E13395B403}">
      <dgm:prSet phldr="0"/>
      <dgm:spPr/>
      <dgm:t>
        <a:bodyPr/>
        <a:lstStyle/>
        <a:p>
          <a:endParaRPr lang="en-US" b="0">
            <a:latin typeface="Aptos Display" panose="02110004020202020204"/>
          </a:endParaRPr>
        </a:p>
      </dgm:t>
    </dgm:pt>
    <dgm:pt modelId="{B65667EF-E294-4B27-9390-691D9DF6ABEB}" type="parTrans" cxnId="{723D35EA-27E9-4417-8000-1D7415356130}">
      <dgm:prSet/>
      <dgm:spPr/>
    </dgm:pt>
    <dgm:pt modelId="{1862B70F-BF39-48FB-B07A-205C8FE46B2D}" type="sibTrans" cxnId="{723D35EA-27E9-4417-8000-1D7415356130}">
      <dgm:prSet/>
      <dgm:spPr/>
    </dgm:pt>
    <dgm:pt modelId="{F849DD1E-076D-4B74-8AF9-230D06E8AD2E}" type="pres">
      <dgm:prSet presAssocID="{3EBD49AF-8079-4538-837D-26B250E914F6}" presName="Name0" presStyleCnt="0">
        <dgm:presLayoutVars>
          <dgm:dir/>
          <dgm:animLvl val="lvl"/>
          <dgm:resizeHandles val="exact"/>
        </dgm:presLayoutVars>
      </dgm:prSet>
      <dgm:spPr/>
    </dgm:pt>
    <dgm:pt modelId="{19C112C8-69C6-441F-B9DB-0B44358FA8E3}" type="pres">
      <dgm:prSet presAssocID="{64D02BC5-662B-4085-8B08-A93829F011CF}" presName="linNode" presStyleCnt="0"/>
      <dgm:spPr/>
    </dgm:pt>
    <dgm:pt modelId="{F5FF7DB8-9A60-4DD0-918B-BF199576B197}" type="pres">
      <dgm:prSet presAssocID="{64D02BC5-662B-4085-8B08-A93829F011CF}" presName="parentText" presStyleLbl="node1" presStyleIdx="0" presStyleCnt="11">
        <dgm:presLayoutVars>
          <dgm:chMax val="1"/>
          <dgm:bulletEnabled val="1"/>
        </dgm:presLayoutVars>
      </dgm:prSet>
      <dgm:spPr/>
    </dgm:pt>
    <dgm:pt modelId="{2B72BA92-4B89-4662-BC92-8C4325A276E8}" type="pres">
      <dgm:prSet presAssocID="{ACF44E8B-943B-499D-A0FE-9BBAB9580C22}" presName="sp" presStyleCnt="0"/>
      <dgm:spPr/>
    </dgm:pt>
    <dgm:pt modelId="{FBE3EEBC-7739-4202-9587-0CA44B8371BC}" type="pres">
      <dgm:prSet presAssocID="{BBD58290-1B1E-4673-829C-00037B612FF1}" presName="linNode" presStyleCnt="0"/>
      <dgm:spPr/>
    </dgm:pt>
    <dgm:pt modelId="{F0DC38EC-E758-49C9-A448-94449A770847}" type="pres">
      <dgm:prSet presAssocID="{BBD58290-1B1E-4673-829C-00037B612FF1}" presName="parentText" presStyleLbl="node1" presStyleIdx="1" presStyleCnt="11">
        <dgm:presLayoutVars>
          <dgm:chMax val="1"/>
          <dgm:bulletEnabled val="1"/>
        </dgm:presLayoutVars>
      </dgm:prSet>
      <dgm:spPr/>
    </dgm:pt>
    <dgm:pt modelId="{8614F285-EF13-419A-9C18-EDBE6665DFB2}" type="pres">
      <dgm:prSet presAssocID="{2101282A-F6DE-4BC0-ABEF-02D857B9613A}" presName="sp" presStyleCnt="0"/>
      <dgm:spPr/>
    </dgm:pt>
    <dgm:pt modelId="{D0EA09E6-7FCD-4BC4-9C2A-D195524A3741}" type="pres">
      <dgm:prSet presAssocID="{F75CE54F-2557-452D-B7C7-93F6702AF9E3}" presName="linNode" presStyleCnt="0"/>
      <dgm:spPr/>
    </dgm:pt>
    <dgm:pt modelId="{D0BC7896-BF7B-4E6E-9CF7-C9BF45CA24E6}" type="pres">
      <dgm:prSet presAssocID="{F75CE54F-2557-452D-B7C7-93F6702AF9E3}" presName="parentText" presStyleLbl="node1" presStyleIdx="2" presStyleCnt="11">
        <dgm:presLayoutVars>
          <dgm:chMax val="1"/>
          <dgm:bulletEnabled val="1"/>
        </dgm:presLayoutVars>
      </dgm:prSet>
      <dgm:spPr/>
    </dgm:pt>
    <dgm:pt modelId="{6EED0387-9B77-4490-BCE0-E30CFD4E65AF}" type="pres">
      <dgm:prSet presAssocID="{E4C40299-22B2-4903-B870-1F2E8FD3F4C7}" presName="sp" presStyleCnt="0"/>
      <dgm:spPr/>
    </dgm:pt>
    <dgm:pt modelId="{4EB63359-2CD9-40A1-B9C6-C31B0A83C12F}" type="pres">
      <dgm:prSet presAssocID="{F5DB75BA-2584-4E3B-A3F4-CEBBFBDDDCC1}" presName="linNode" presStyleCnt="0"/>
      <dgm:spPr/>
    </dgm:pt>
    <dgm:pt modelId="{5C500E96-27CC-4C05-AB15-5198B3BBF77A}" type="pres">
      <dgm:prSet presAssocID="{F5DB75BA-2584-4E3B-A3F4-CEBBFBDDDCC1}" presName="parentText" presStyleLbl="node1" presStyleIdx="3" presStyleCnt="11">
        <dgm:presLayoutVars>
          <dgm:chMax val="1"/>
          <dgm:bulletEnabled val="1"/>
        </dgm:presLayoutVars>
      </dgm:prSet>
      <dgm:spPr/>
    </dgm:pt>
    <dgm:pt modelId="{BBE3A6D6-99EE-4CFD-B07B-EA3B364CE09D}" type="pres">
      <dgm:prSet presAssocID="{C88625EE-B3D3-4971-BE1D-65BED7EC06D9}" presName="sp" presStyleCnt="0"/>
      <dgm:spPr/>
    </dgm:pt>
    <dgm:pt modelId="{86A2AF30-51C8-4276-B743-E7913574596D}" type="pres">
      <dgm:prSet presAssocID="{23DAB674-A8A6-49F3-807C-A7A93BD14DC8}" presName="linNode" presStyleCnt="0"/>
      <dgm:spPr/>
    </dgm:pt>
    <dgm:pt modelId="{D5021CC9-BE71-40B3-91FC-A30D95933146}" type="pres">
      <dgm:prSet presAssocID="{23DAB674-A8A6-49F3-807C-A7A93BD14DC8}" presName="parentText" presStyleLbl="node1" presStyleIdx="4" presStyleCnt="11">
        <dgm:presLayoutVars>
          <dgm:chMax val="1"/>
          <dgm:bulletEnabled val="1"/>
        </dgm:presLayoutVars>
      </dgm:prSet>
      <dgm:spPr/>
    </dgm:pt>
    <dgm:pt modelId="{7AC5140B-CCFF-41E3-9D83-7B61F228857D}" type="pres">
      <dgm:prSet presAssocID="{B22A7AF2-9207-4589-856D-692114DCB347}" presName="sp" presStyleCnt="0"/>
      <dgm:spPr/>
    </dgm:pt>
    <dgm:pt modelId="{9D5B0109-A427-4D8C-9732-B46643FA09A2}" type="pres">
      <dgm:prSet presAssocID="{82FB94BD-A428-4A9B-A732-82E13395B403}" presName="linNode" presStyleCnt="0"/>
      <dgm:spPr/>
    </dgm:pt>
    <dgm:pt modelId="{A0E3E7F3-0297-40FC-840D-36E39C05312A}" type="pres">
      <dgm:prSet presAssocID="{82FB94BD-A428-4A9B-A732-82E13395B403}" presName="parentText" presStyleLbl="node1" presStyleIdx="5" presStyleCnt="11">
        <dgm:presLayoutVars>
          <dgm:chMax val="1"/>
          <dgm:bulletEnabled val="1"/>
        </dgm:presLayoutVars>
      </dgm:prSet>
      <dgm:spPr/>
    </dgm:pt>
    <dgm:pt modelId="{EAE9834C-76AE-4EB1-8A5B-52FA80819DBE}" type="pres">
      <dgm:prSet presAssocID="{1862B70F-BF39-48FB-B07A-205C8FE46B2D}" presName="sp" presStyleCnt="0"/>
      <dgm:spPr/>
    </dgm:pt>
    <dgm:pt modelId="{C87C0516-9D82-4C6C-870E-875139B58AE4}" type="pres">
      <dgm:prSet presAssocID="{2908DAD4-EE65-43BC-9627-E5D94D91BBCE}" presName="linNode" presStyleCnt="0"/>
      <dgm:spPr/>
    </dgm:pt>
    <dgm:pt modelId="{545B4457-D5EC-48ED-964D-52AB61F1D7C8}" type="pres">
      <dgm:prSet presAssocID="{2908DAD4-EE65-43BC-9627-E5D94D91BBCE}" presName="parentText" presStyleLbl="node1" presStyleIdx="6" presStyleCnt="11">
        <dgm:presLayoutVars>
          <dgm:chMax val="1"/>
          <dgm:bulletEnabled val="1"/>
        </dgm:presLayoutVars>
      </dgm:prSet>
      <dgm:spPr/>
    </dgm:pt>
    <dgm:pt modelId="{C051F238-B5C5-4588-87C0-E82E7F03A1EE}" type="pres">
      <dgm:prSet presAssocID="{5C6C6E0E-D985-4E23-9E90-3742C654919A}" presName="sp" presStyleCnt="0"/>
      <dgm:spPr/>
    </dgm:pt>
    <dgm:pt modelId="{C3363275-FD06-4E93-9C7C-46956A6A21C8}" type="pres">
      <dgm:prSet presAssocID="{094ECFFD-F16E-438C-9E2D-649DD32190C4}" presName="linNode" presStyleCnt="0"/>
      <dgm:spPr/>
    </dgm:pt>
    <dgm:pt modelId="{C5AED46D-32E6-451E-BDA3-D8D6346575C6}" type="pres">
      <dgm:prSet presAssocID="{094ECFFD-F16E-438C-9E2D-649DD32190C4}" presName="parentText" presStyleLbl="node1" presStyleIdx="7" presStyleCnt="11">
        <dgm:presLayoutVars>
          <dgm:chMax val="1"/>
          <dgm:bulletEnabled val="1"/>
        </dgm:presLayoutVars>
      </dgm:prSet>
      <dgm:spPr/>
    </dgm:pt>
    <dgm:pt modelId="{CFCD211D-4FDD-4B81-870A-281317AD6B73}" type="pres">
      <dgm:prSet presAssocID="{BBB020C9-7472-4034-8F6E-EF4C20927EED}" presName="sp" presStyleCnt="0"/>
      <dgm:spPr/>
    </dgm:pt>
    <dgm:pt modelId="{896F893F-AF67-4A3C-8F8B-FCB15275DADA}" type="pres">
      <dgm:prSet presAssocID="{B5A4CBC1-85FB-4215-B116-6B7C05C6C12E}" presName="linNode" presStyleCnt="0"/>
      <dgm:spPr/>
    </dgm:pt>
    <dgm:pt modelId="{2ABCDEFE-6757-451F-8820-EDF026016B7A}" type="pres">
      <dgm:prSet presAssocID="{B5A4CBC1-85FB-4215-B116-6B7C05C6C12E}" presName="parentText" presStyleLbl="node1" presStyleIdx="8" presStyleCnt="11">
        <dgm:presLayoutVars>
          <dgm:chMax val="1"/>
          <dgm:bulletEnabled val="1"/>
        </dgm:presLayoutVars>
      </dgm:prSet>
      <dgm:spPr/>
    </dgm:pt>
    <dgm:pt modelId="{B9B2F661-05D7-425B-8613-4E03C16FDCCB}" type="pres">
      <dgm:prSet presAssocID="{40A18325-68AD-4B74-933A-2770D52ABDF9}" presName="sp" presStyleCnt="0"/>
      <dgm:spPr/>
    </dgm:pt>
    <dgm:pt modelId="{F620309F-4018-4A48-B0EE-CC55F7BBB821}" type="pres">
      <dgm:prSet presAssocID="{A52972A3-76F1-4FFE-94AB-936FF6E34615}" presName="linNode" presStyleCnt="0"/>
      <dgm:spPr/>
    </dgm:pt>
    <dgm:pt modelId="{8DD0DE64-4C79-448A-9FD8-24315BF1BB52}" type="pres">
      <dgm:prSet presAssocID="{A52972A3-76F1-4FFE-94AB-936FF6E34615}" presName="parentText" presStyleLbl="node1" presStyleIdx="9" presStyleCnt="11">
        <dgm:presLayoutVars>
          <dgm:chMax val="1"/>
          <dgm:bulletEnabled val="1"/>
        </dgm:presLayoutVars>
      </dgm:prSet>
      <dgm:spPr/>
    </dgm:pt>
    <dgm:pt modelId="{0291B80A-C560-4A92-9403-1310A298B705}" type="pres">
      <dgm:prSet presAssocID="{73669437-F708-4D34-8341-AB5B5A68A7EC}" presName="sp" presStyleCnt="0"/>
      <dgm:spPr/>
    </dgm:pt>
    <dgm:pt modelId="{657C46CA-36FD-4C8B-BA7A-8FABC9317634}" type="pres">
      <dgm:prSet presAssocID="{67C1BF56-2263-4F7E-9539-74AFD44C325E}" presName="linNode" presStyleCnt="0"/>
      <dgm:spPr/>
    </dgm:pt>
    <dgm:pt modelId="{DFF7FF47-7B77-4D27-88EE-521AE271F271}" type="pres">
      <dgm:prSet presAssocID="{67C1BF56-2263-4F7E-9539-74AFD44C325E}" presName="parentText" presStyleLbl="node1" presStyleIdx="10" presStyleCnt="11">
        <dgm:presLayoutVars>
          <dgm:chMax val="1"/>
          <dgm:bulletEnabled val="1"/>
        </dgm:presLayoutVars>
      </dgm:prSet>
      <dgm:spPr/>
    </dgm:pt>
  </dgm:ptLst>
  <dgm:cxnLst>
    <dgm:cxn modelId="{F0B1E509-FAA2-4033-AC02-46157765FEFA}" srcId="{3EBD49AF-8079-4538-837D-26B250E914F6}" destId="{67C1BF56-2263-4F7E-9539-74AFD44C325E}" srcOrd="10" destOrd="0" parTransId="{14A8BEF4-0DA6-4045-8C17-F0594D0B668A}" sibTransId="{716C6F83-B55A-4857-9F92-D79328F2C7AD}"/>
    <dgm:cxn modelId="{A5AF3E15-C0C2-44CF-BB63-E2BA4443595B}" srcId="{3EBD49AF-8079-4538-837D-26B250E914F6}" destId="{BBD58290-1B1E-4673-829C-00037B612FF1}" srcOrd="1" destOrd="0" parTransId="{EAEEC963-19F2-4F46-840C-BBDF05BE4C49}" sibTransId="{2101282A-F6DE-4BC0-ABEF-02D857B9613A}"/>
    <dgm:cxn modelId="{2167523E-D7F3-4AB5-B030-983D7323B360}" type="presOf" srcId="{BBD58290-1B1E-4673-829C-00037B612FF1}" destId="{F0DC38EC-E758-49C9-A448-94449A770847}" srcOrd="0" destOrd="0" presId="urn:microsoft.com/office/officeart/2005/8/layout/vList5"/>
    <dgm:cxn modelId="{34E7A25C-26A3-4B2D-BC84-A7F20EC651F2}" srcId="{3EBD49AF-8079-4538-837D-26B250E914F6}" destId="{23DAB674-A8A6-49F3-807C-A7A93BD14DC8}" srcOrd="4" destOrd="0" parTransId="{A9B7DF22-F490-415A-8B4F-084611623FBF}" sibTransId="{B22A7AF2-9207-4589-856D-692114DCB347}"/>
    <dgm:cxn modelId="{DC27B35E-F7CC-4EB2-98C7-F0B66FC1435C}" type="presOf" srcId="{F75CE54F-2557-452D-B7C7-93F6702AF9E3}" destId="{D0BC7896-BF7B-4E6E-9CF7-C9BF45CA24E6}" srcOrd="0" destOrd="0" presId="urn:microsoft.com/office/officeart/2005/8/layout/vList5"/>
    <dgm:cxn modelId="{0B3BE962-E725-402C-B24D-2DACA8F32744}" type="presOf" srcId="{094ECFFD-F16E-438C-9E2D-649DD32190C4}" destId="{C5AED46D-32E6-451E-BDA3-D8D6346575C6}" srcOrd="0" destOrd="0" presId="urn:microsoft.com/office/officeart/2005/8/layout/vList5"/>
    <dgm:cxn modelId="{6699B867-18CB-495A-B5F9-75E995B402A9}" srcId="{3EBD49AF-8079-4538-837D-26B250E914F6}" destId="{2908DAD4-EE65-43BC-9627-E5D94D91BBCE}" srcOrd="6" destOrd="0" parTransId="{7E530FA1-D389-4140-83A1-E06C6EEFC192}" sibTransId="{5C6C6E0E-D985-4E23-9E90-3742C654919A}"/>
    <dgm:cxn modelId="{FF72A78B-F359-406C-8085-00C834ACBE62}" type="presOf" srcId="{B5A4CBC1-85FB-4215-B116-6B7C05C6C12E}" destId="{2ABCDEFE-6757-451F-8820-EDF026016B7A}" srcOrd="0" destOrd="0" presId="urn:microsoft.com/office/officeart/2005/8/layout/vList5"/>
    <dgm:cxn modelId="{29285E8F-844A-4F28-8FBB-F7CFD2F2B4C6}" srcId="{3EBD49AF-8079-4538-837D-26B250E914F6}" destId="{A52972A3-76F1-4FFE-94AB-936FF6E34615}" srcOrd="9" destOrd="0" parTransId="{87C29A12-AFB8-4A24-88F6-47A91C443B45}" sibTransId="{73669437-F708-4D34-8341-AB5B5A68A7EC}"/>
    <dgm:cxn modelId="{8AC18EA6-A586-4CB7-ACFB-C12FCC4D4C1D}" type="presOf" srcId="{2908DAD4-EE65-43BC-9627-E5D94D91BBCE}" destId="{545B4457-D5EC-48ED-964D-52AB61F1D7C8}" srcOrd="0" destOrd="0" presId="urn:microsoft.com/office/officeart/2005/8/layout/vList5"/>
    <dgm:cxn modelId="{8C3908AC-D1E8-45F4-9741-5E716197BA52}" srcId="{3EBD49AF-8079-4538-837D-26B250E914F6}" destId="{F75CE54F-2557-452D-B7C7-93F6702AF9E3}" srcOrd="2" destOrd="0" parTransId="{6CD02615-BB3E-429A-A5EA-DA9A51D97C1A}" sibTransId="{E4C40299-22B2-4903-B870-1F2E8FD3F4C7}"/>
    <dgm:cxn modelId="{4CDC38C0-C64F-420B-A1C7-7DD65309D42D}" type="presOf" srcId="{82FB94BD-A428-4A9B-A732-82E13395B403}" destId="{A0E3E7F3-0297-40FC-840D-36E39C05312A}" srcOrd="0" destOrd="0" presId="urn:microsoft.com/office/officeart/2005/8/layout/vList5"/>
    <dgm:cxn modelId="{D984A7C1-DE74-4128-B4DC-781CDC6EE84E}" srcId="{3EBD49AF-8079-4538-837D-26B250E914F6}" destId="{F5DB75BA-2584-4E3B-A3F4-CEBBFBDDDCC1}" srcOrd="3" destOrd="0" parTransId="{AEE2643D-B12D-4579-851F-C375D1312BC2}" sibTransId="{C88625EE-B3D3-4971-BE1D-65BED7EC06D9}"/>
    <dgm:cxn modelId="{B24371C4-A7FF-42BB-8B37-2343BDE56E4E}" type="presOf" srcId="{23DAB674-A8A6-49F3-807C-A7A93BD14DC8}" destId="{D5021CC9-BE71-40B3-91FC-A30D95933146}" srcOrd="0" destOrd="0" presId="urn:microsoft.com/office/officeart/2005/8/layout/vList5"/>
    <dgm:cxn modelId="{8D1AFEC5-59D7-461F-8C49-4C0176D07F0A}" type="presOf" srcId="{67C1BF56-2263-4F7E-9539-74AFD44C325E}" destId="{DFF7FF47-7B77-4D27-88EE-521AE271F271}" srcOrd="0" destOrd="0" presId="urn:microsoft.com/office/officeart/2005/8/layout/vList5"/>
    <dgm:cxn modelId="{E3722FD5-CD92-48D9-A0EE-A15F433D7479}" srcId="{3EBD49AF-8079-4538-837D-26B250E914F6}" destId="{B5A4CBC1-85FB-4215-B116-6B7C05C6C12E}" srcOrd="8" destOrd="0" parTransId="{7ABC4E65-9952-451D-B3BD-D9EF80DF454B}" sibTransId="{40A18325-68AD-4B74-933A-2770D52ABDF9}"/>
    <dgm:cxn modelId="{19081FD6-78D2-4B08-89AF-524FB574F86D}" type="presOf" srcId="{F5DB75BA-2584-4E3B-A3F4-CEBBFBDDDCC1}" destId="{5C500E96-27CC-4C05-AB15-5198B3BBF77A}" srcOrd="0" destOrd="0" presId="urn:microsoft.com/office/officeart/2005/8/layout/vList5"/>
    <dgm:cxn modelId="{7BB1BAD8-C2AC-4024-863E-19E03A8EA534}" srcId="{3EBD49AF-8079-4538-837D-26B250E914F6}" destId="{094ECFFD-F16E-438C-9E2D-649DD32190C4}" srcOrd="7" destOrd="0" parTransId="{988F546C-30C3-4879-B944-437B568F97F8}" sibTransId="{BBB020C9-7472-4034-8F6E-EF4C20927EED}"/>
    <dgm:cxn modelId="{B1BA85E2-BB61-4B16-8339-81BB27C6F290}" srcId="{3EBD49AF-8079-4538-837D-26B250E914F6}" destId="{64D02BC5-662B-4085-8B08-A93829F011CF}" srcOrd="0" destOrd="0" parTransId="{D94F3262-AF80-4E27-8FC7-D48A60EB3422}" sibTransId="{ACF44E8B-943B-499D-A0FE-9BBAB9580C22}"/>
    <dgm:cxn modelId="{0606AEE5-1215-4D07-B898-1D39FF6065AA}" type="presOf" srcId="{A52972A3-76F1-4FFE-94AB-936FF6E34615}" destId="{8DD0DE64-4C79-448A-9FD8-24315BF1BB52}" srcOrd="0" destOrd="0" presId="urn:microsoft.com/office/officeart/2005/8/layout/vList5"/>
    <dgm:cxn modelId="{723D35EA-27E9-4417-8000-1D7415356130}" srcId="{3EBD49AF-8079-4538-837D-26B250E914F6}" destId="{82FB94BD-A428-4A9B-A732-82E13395B403}" srcOrd="5" destOrd="0" parTransId="{B65667EF-E294-4B27-9390-691D9DF6ABEB}" sibTransId="{1862B70F-BF39-48FB-B07A-205C8FE46B2D}"/>
    <dgm:cxn modelId="{C50C26EE-023D-4761-BBCA-2C987E078FA2}" type="presOf" srcId="{64D02BC5-662B-4085-8B08-A93829F011CF}" destId="{F5FF7DB8-9A60-4DD0-918B-BF199576B197}" srcOrd="0" destOrd="0" presId="urn:microsoft.com/office/officeart/2005/8/layout/vList5"/>
    <dgm:cxn modelId="{37B773F2-4D99-4AEF-A51B-8701D58BB746}" type="presOf" srcId="{3EBD49AF-8079-4538-837D-26B250E914F6}" destId="{F849DD1E-076D-4B74-8AF9-230D06E8AD2E}" srcOrd="0" destOrd="0" presId="urn:microsoft.com/office/officeart/2005/8/layout/vList5"/>
    <dgm:cxn modelId="{F56978EA-C8C2-4369-8B89-76877232EE80}" type="presParOf" srcId="{F849DD1E-076D-4B74-8AF9-230D06E8AD2E}" destId="{19C112C8-69C6-441F-B9DB-0B44358FA8E3}" srcOrd="0" destOrd="0" presId="urn:microsoft.com/office/officeart/2005/8/layout/vList5"/>
    <dgm:cxn modelId="{09C0234D-A679-4E14-8F92-4A24A36E62A6}" type="presParOf" srcId="{19C112C8-69C6-441F-B9DB-0B44358FA8E3}" destId="{F5FF7DB8-9A60-4DD0-918B-BF199576B197}" srcOrd="0" destOrd="0" presId="urn:microsoft.com/office/officeart/2005/8/layout/vList5"/>
    <dgm:cxn modelId="{3E12F510-144E-40DC-8B1E-68DF7ED78B50}" type="presParOf" srcId="{F849DD1E-076D-4B74-8AF9-230D06E8AD2E}" destId="{2B72BA92-4B89-4662-BC92-8C4325A276E8}" srcOrd="1" destOrd="0" presId="urn:microsoft.com/office/officeart/2005/8/layout/vList5"/>
    <dgm:cxn modelId="{FA779603-5C00-4689-A3E9-EF15881E9126}" type="presParOf" srcId="{F849DD1E-076D-4B74-8AF9-230D06E8AD2E}" destId="{FBE3EEBC-7739-4202-9587-0CA44B8371BC}" srcOrd="2" destOrd="0" presId="urn:microsoft.com/office/officeart/2005/8/layout/vList5"/>
    <dgm:cxn modelId="{1E1C17DB-CA35-492C-8EFC-BAA295659875}" type="presParOf" srcId="{FBE3EEBC-7739-4202-9587-0CA44B8371BC}" destId="{F0DC38EC-E758-49C9-A448-94449A770847}" srcOrd="0" destOrd="0" presId="urn:microsoft.com/office/officeart/2005/8/layout/vList5"/>
    <dgm:cxn modelId="{A4774084-8391-4091-B3B5-0CFE9F2693ED}" type="presParOf" srcId="{F849DD1E-076D-4B74-8AF9-230D06E8AD2E}" destId="{8614F285-EF13-419A-9C18-EDBE6665DFB2}" srcOrd="3" destOrd="0" presId="urn:microsoft.com/office/officeart/2005/8/layout/vList5"/>
    <dgm:cxn modelId="{4B7867E6-60B0-45F8-98E1-D43FB47A96FB}" type="presParOf" srcId="{F849DD1E-076D-4B74-8AF9-230D06E8AD2E}" destId="{D0EA09E6-7FCD-4BC4-9C2A-D195524A3741}" srcOrd="4" destOrd="0" presId="urn:microsoft.com/office/officeart/2005/8/layout/vList5"/>
    <dgm:cxn modelId="{EB9361AD-871F-4F3F-A0AD-E918F2EB124B}" type="presParOf" srcId="{D0EA09E6-7FCD-4BC4-9C2A-D195524A3741}" destId="{D0BC7896-BF7B-4E6E-9CF7-C9BF45CA24E6}" srcOrd="0" destOrd="0" presId="urn:microsoft.com/office/officeart/2005/8/layout/vList5"/>
    <dgm:cxn modelId="{414E7818-C44B-40D7-9BA2-B02D6ECCAB0C}" type="presParOf" srcId="{F849DD1E-076D-4B74-8AF9-230D06E8AD2E}" destId="{6EED0387-9B77-4490-BCE0-E30CFD4E65AF}" srcOrd="5" destOrd="0" presId="urn:microsoft.com/office/officeart/2005/8/layout/vList5"/>
    <dgm:cxn modelId="{412E7F50-6942-42DB-8608-850D187993CF}" type="presParOf" srcId="{F849DD1E-076D-4B74-8AF9-230D06E8AD2E}" destId="{4EB63359-2CD9-40A1-B9C6-C31B0A83C12F}" srcOrd="6" destOrd="0" presId="urn:microsoft.com/office/officeart/2005/8/layout/vList5"/>
    <dgm:cxn modelId="{29615309-9812-40CB-9921-91EFAAD600D3}" type="presParOf" srcId="{4EB63359-2CD9-40A1-B9C6-C31B0A83C12F}" destId="{5C500E96-27CC-4C05-AB15-5198B3BBF77A}" srcOrd="0" destOrd="0" presId="urn:microsoft.com/office/officeart/2005/8/layout/vList5"/>
    <dgm:cxn modelId="{36BEEA51-BF85-4EE1-BFBC-4DA661AA441F}" type="presParOf" srcId="{F849DD1E-076D-4B74-8AF9-230D06E8AD2E}" destId="{BBE3A6D6-99EE-4CFD-B07B-EA3B364CE09D}" srcOrd="7" destOrd="0" presId="urn:microsoft.com/office/officeart/2005/8/layout/vList5"/>
    <dgm:cxn modelId="{6009EDBC-8298-425B-B0F0-EDD1F964AD8D}" type="presParOf" srcId="{F849DD1E-076D-4B74-8AF9-230D06E8AD2E}" destId="{86A2AF30-51C8-4276-B743-E7913574596D}" srcOrd="8" destOrd="0" presId="urn:microsoft.com/office/officeart/2005/8/layout/vList5"/>
    <dgm:cxn modelId="{F2A97620-8E3D-4B18-AA05-F7FDD2EBA238}" type="presParOf" srcId="{86A2AF30-51C8-4276-B743-E7913574596D}" destId="{D5021CC9-BE71-40B3-91FC-A30D95933146}" srcOrd="0" destOrd="0" presId="urn:microsoft.com/office/officeart/2005/8/layout/vList5"/>
    <dgm:cxn modelId="{DF607F41-30CA-4D22-AFCB-3D611742A625}" type="presParOf" srcId="{F849DD1E-076D-4B74-8AF9-230D06E8AD2E}" destId="{7AC5140B-CCFF-41E3-9D83-7B61F228857D}" srcOrd="9" destOrd="0" presId="urn:microsoft.com/office/officeart/2005/8/layout/vList5"/>
    <dgm:cxn modelId="{D0293915-7E09-4031-B857-5BE28E32D099}" type="presParOf" srcId="{F849DD1E-076D-4B74-8AF9-230D06E8AD2E}" destId="{9D5B0109-A427-4D8C-9732-B46643FA09A2}" srcOrd="10" destOrd="0" presId="urn:microsoft.com/office/officeart/2005/8/layout/vList5"/>
    <dgm:cxn modelId="{E69D0F2D-A83A-4B1B-8429-C1BD046FA0ED}" type="presParOf" srcId="{9D5B0109-A427-4D8C-9732-B46643FA09A2}" destId="{A0E3E7F3-0297-40FC-840D-36E39C05312A}" srcOrd="0" destOrd="0" presId="urn:microsoft.com/office/officeart/2005/8/layout/vList5"/>
    <dgm:cxn modelId="{D97BF580-E5CA-4EBA-A72B-6AB6264FE884}" type="presParOf" srcId="{F849DD1E-076D-4B74-8AF9-230D06E8AD2E}" destId="{EAE9834C-76AE-4EB1-8A5B-52FA80819DBE}" srcOrd="11" destOrd="0" presId="urn:microsoft.com/office/officeart/2005/8/layout/vList5"/>
    <dgm:cxn modelId="{07AF1E92-3CF6-4A61-8DF6-E15A913A4C18}" type="presParOf" srcId="{F849DD1E-076D-4B74-8AF9-230D06E8AD2E}" destId="{C87C0516-9D82-4C6C-870E-875139B58AE4}" srcOrd="12" destOrd="0" presId="urn:microsoft.com/office/officeart/2005/8/layout/vList5"/>
    <dgm:cxn modelId="{EFE75069-9B9C-4CBB-B096-C1C20FDBB971}" type="presParOf" srcId="{C87C0516-9D82-4C6C-870E-875139B58AE4}" destId="{545B4457-D5EC-48ED-964D-52AB61F1D7C8}" srcOrd="0" destOrd="0" presId="urn:microsoft.com/office/officeart/2005/8/layout/vList5"/>
    <dgm:cxn modelId="{62DE106B-F45A-43D0-AA32-4C38EC1D39A5}" type="presParOf" srcId="{F849DD1E-076D-4B74-8AF9-230D06E8AD2E}" destId="{C051F238-B5C5-4588-87C0-E82E7F03A1EE}" srcOrd="13" destOrd="0" presId="urn:microsoft.com/office/officeart/2005/8/layout/vList5"/>
    <dgm:cxn modelId="{8AFA26C1-6CF9-4945-8140-B32D3DBEF971}" type="presParOf" srcId="{F849DD1E-076D-4B74-8AF9-230D06E8AD2E}" destId="{C3363275-FD06-4E93-9C7C-46956A6A21C8}" srcOrd="14" destOrd="0" presId="urn:microsoft.com/office/officeart/2005/8/layout/vList5"/>
    <dgm:cxn modelId="{E8EBB693-DE5F-40E2-AB76-F6EFCA8A7078}" type="presParOf" srcId="{C3363275-FD06-4E93-9C7C-46956A6A21C8}" destId="{C5AED46D-32E6-451E-BDA3-D8D6346575C6}" srcOrd="0" destOrd="0" presId="urn:microsoft.com/office/officeart/2005/8/layout/vList5"/>
    <dgm:cxn modelId="{A572CD80-A84B-4107-822E-8A85F401F76F}" type="presParOf" srcId="{F849DD1E-076D-4B74-8AF9-230D06E8AD2E}" destId="{CFCD211D-4FDD-4B81-870A-281317AD6B73}" srcOrd="15" destOrd="0" presId="urn:microsoft.com/office/officeart/2005/8/layout/vList5"/>
    <dgm:cxn modelId="{3BB0DFF3-8C8A-4B47-B240-89BBD04C911A}" type="presParOf" srcId="{F849DD1E-076D-4B74-8AF9-230D06E8AD2E}" destId="{896F893F-AF67-4A3C-8F8B-FCB15275DADA}" srcOrd="16" destOrd="0" presId="urn:microsoft.com/office/officeart/2005/8/layout/vList5"/>
    <dgm:cxn modelId="{1966ADBC-F96B-46CE-B783-15CCE01A3AC9}" type="presParOf" srcId="{896F893F-AF67-4A3C-8F8B-FCB15275DADA}" destId="{2ABCDEFE-6757-451F-8820-EDF026016B7A}" srcOrd="0" destOrd="0" presId="urn:microsoft.com/office/officeart/2005/8/layout/vList5"/>
    <dgm:cxn modelId="{EEF5C0C3-323C-4D8C-84B6-2919BE0929DA}" type="presParOf" srcId="{F849DD1E-076D-4B74-8AF9-230D06E8AD2E}" destId="{B9B2F661-05D7-425B-8613-4E03C16FDCCB}" srcOrd="17" destOrd="0" presId="urn:microsoft.com/office/officeart/2005/8/layout/vList5"/>
    <dgm:cxn modelId="{17608FBC-B871-417C-BB31-36B6897F679C}" type="presParOf" srcId="{F849DD1E-076D-4B74-8AF9-230D06E8AD2E}" destId="{F620309F-4018-4A48-B0EE-CC55F7BBB821}" srcOrd="18" destOrd="0" presId="urn:microsoft.com/office/officeart/2005/8/layout/vList5"/>
    <dgm:cxn modelId="{9C104032-D0EC-4C94-BDE8-F6AC2D921B81}" type="presParOf" srcId="{F620309F-4018-4A48-B0EE-CC55F7BBB821}" destId="{8DD0DE64-4C79-448A-9FD8-24315BF1BB52}" srcOrd="0" destOrd="0" presId="urn:microsoft.com/office/officeart/2005/8/layout/vList5"/>
    <dgm:cxn modelId="{723F63C8-A966-4143-98CC-F5A4FD40BCDE}" type="presParOf" srcId="{F849DD1E-076D-4B74-8AF9-230D06E8AD2E}" destId="{0291B80A-C560-4A92-9403-1310A298B705}" srcOrd="19" destOrd="0" presId="urn:microsoft.com/office/officeart/2005/8/layout/vList5"/>
    <dgm:cxn modelId="{6633C793-8B1F-41BE-8366-D2ADCA9BD500}" type="presParOf" srcId="{F849DD1E-076D-4B74-8AF9-230D06E8AD2E}" destId="{657C46CA-36FD-4C8B-BA7A-8FABC9317634}" srcOrd="20" destOrd="0" presId="urn:microsoft.com/office/officeart/2005/8/layout/vList5"/>
    <dgm:cxn modelId="{021460D0-FB20-4419-9C16-84B22A6D73E8}" type="presParOf" srcId="{657C46CA-36FD-4C8B-BA7A-8FABC9317634}" destId="{DFF7FF47-7B77-4D27-88EE-521AE271F271}"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4F33F94-0EF2-4507-A0F6-C7845D79DF2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0D47AA3-9F01-4CA2-AC3F-F5DFE760851A}">
      <dgm:prSet/>
      <dgm:spPr/>
      <dgm:t>
        <a:bodyPr/>
        <a:lstStyle/>
        <a:p>
          <a:pPr rtl="0"/>
          <a:r>
            <a:rPr lang="en-US"/>
            <a:t>Data: "Indicator</a:t>
          </a:r>
          <a:r>
            <a:rPr lang="en-US">
              <a:latin typeface="Aptos Display" panose="02110004020202020204"/>
            </a:rPr>
            <a:t>"</a:t>
          </a:r>
        </a:p>
      </dgm:t>
    </dgm:pt>
    <dgm:pt modelId="{5FB6C7BB-555D-4818-8902-61CA663B05AD}" type="parTrans" cxnId="{41E37B0E-3785-48DA-AC16-37BFCC6F72E9}">
      <dgm:prSet/>
      <dgm:spPr/>
      <dgm:t>
        <a:bodyPr/>
        <a:lstStyle/>
        <a:p>
          <a:endParaRPr lang="en-US"/>
        </a:p>
      </dgm:t>
    </dgm:pt>
    <dgm:pt modelId="{141C88CC-85CD-4DE8-95CA-E6E38E4055BF}" type="sibTrans" cxnId="{41E37B0E-3785-48DA-AC16-37BFCC6F72E9}">
      <dgm:prSet/>
      <dgm:spPr/>
      <dgm:t>
        <a:bodyPr/>
        <a:lstStyle/>
        <a:p>
          <a:endParaRPr lang="en-US"/>
        </a:p>
      </dgm:t>
    </dgm:pt>
    <dgm:pt modelId="{7BD274BD-849B-4BB8-A236-14AF52A0C471}">
      <dgm:prSet/>
      <dgm:spPr/>
      <dgm:t>
        <a:bodyPr/>
        <a:lstStyle/>
        <a:p>
          <a:r>
            <a:rPr lang="en-US"/>
            <a:t>o “Public facilities with access to running water”</a:t>
          </a:r>
        </a:p>
      </dgm:t>
    </dgm:pt>
    <dgm:pt modelId="{409AF55C-017D-4956-9677-3FE40AA24E0C}" type="parTrans" cxnId="{64E70D3A-3FA7-4368-969D-8102C32A457C}">
      <dgm:prSet/>
      <dgm:spPr/>
      <dgm:t>
        <a:bodyPr/>
        <a:lstStyle/>
        <a:p>
          <a:endParaRPr lang="en-US"/>
        </a:p>
      </dgm:t>
    </dgm:pt>
    <dgm:pt modelId="{D8ACE4EE-ACFF-41D7-8B49-0B2E2FCEE4CE}" type="sibTrans" cxnId="{64E70D3A-3FA7-4368-969D-8102C32A457C}">
      <dgm:prSet/>
      <dgm:spPr/>
      <dgm:t>
        <a:bodyPr/>
        <a:lstStyle/>
        <a:p>
          <a:endParaRPr lang="en-US"/>
        </a:p>
      </dgm:t>
    </dgm:pt>
    <dgm:pt modelId="{6B12E1EF-DFFD-4F4D-AF55-B2CF3CBEE5EC}">
      <dgm:prSet/>
      <dgm:spPr/>
      <dgm:t>
        <a:bodyPr/>
        <a:lstStyle/>
        <a:p>
          <a:r>
            <a:rPr lang="en-US"/>
            <a:t>o “Public facilities with access to stable electric power”</a:t>
          </a:r>
        </a:p>
      </dgm:t>
    </dgm:pt>
    <dgm:pt modelId="{09B14021-210F-42D4-9DF5-0BD63DCB93F7}" type="parTrans" cxnId="{3EC505EB-679A-4283-9D3D-3973854C8DFA}">
      <dgm:prSet/>
      <dgm:spPr/>
      <dgm:t>
        <a:bodyPr/>
        <a:lstStyle/>
        <a:p>
          <a:endParaRPr lang="en-US"/>
        </a:p>
      </dgm:t>
    </dgm:pt>
    <dgm:pt modelId="{957E029C-DDA8-463C-BD48-EE77AC50CFFA}" type="sibTrans" cxnId="{3EC505EB-679A-4283-9D3D-3973854C8DFA}">
      <dgm:prSet/>
      <dgm:spPr/>
      <dgm:t>
        <a:bodyPr/>
        <a:lstStyle/>
        <a:p>
          <a:endParaRPr lang="en-US"/>
        </a:p>
      </dgm:t>
    </dgm:pt>
    <dgm:pt modelId="{47AD8F75-B28B-4C7C-9ECD-A10AF83BAEA0}">
      <dgm:prSet/>
      <dgm:spPr/>
      <dgm:t>
        <a:bodyPr/>
        <a:lstStyle/>
        <a:p>
          <a:r>
            <a:rPr lang="en-US"/>
            <a:t>• Period:</a:t>
          </a:r>
        </a:p>
      </dgm:t>
    </dgm:pt>
    <dgm:pt modelId="{A25EFC93-31F4-4610-B2D4-9F17B54999E6}" type="parTrans" cxnId="{987ED545-9850-4AA9-912A-1C33DF4A3FDC}">
      <dgm:prSet/>
      <dgm:spPr/>
      <dgm:t>
        <a:bodyPr/>
        <a:lstStyle/>
        <a:p>
          <a:endParaRPr lang="en-US"/>
        </a:p>
      </dgm:t>
    </dgm:pt>
    <dgm:pt modelId="{6A690CB3-0DB9-4556-A221-941D22109DB2}" type="sibTrans" cxnId="{987ED545-9850-4AA9-912A-1C33DF4A3FDC}">
      <dgm:prSet/>
      <dgm:spPr/>
      <dgm:t>
        <a:bodyPr/>
        <a:lstStyle/>
        <a:p>
          <a:endParaRPr lang="en-US"/>
        </a:p>
      </dgm:t>
    </dgm:pt>
    <dgm:pt modelId="{A9DF7615-868E-4A88-B6B5-F3BF59199C2F}">
      <dgm:prSet/>
      <dgm:spPr/>
      <dgm:t>
        <a:bodyPr/>
        <a:lstStyle/>
        <a:p>
          <a:r>
            <a:rPr lang="en-US"/>
            <a:t>o Last year</a:t>
          </a:r>
        </a:p>
      </dgm:t>
    </dgm:pt>
    <dgm:pt modelId="{A521D3C1-7205-4B34-91AD-D29712808204}" type="parTrans" cxnId="{852CCF03-DAEE-408D-A3D4-4C298A7D0D55}">
      <dgm:prSet/>
      <dgm:spPr/>
      <dgm:t>
        <a:bodyPr/>
        <a:lstStyle/>
        <a:p>
          <a:endParaRPr lang="en-US"/>
        </a:p>
      </dgm:t>
    </dgm:pt>
    <dgm:pt modelId="{69C96495-3900-4ED9-8BBA-5E96A71E7CCD}" type="sibTrans" cxnId="{852CCF03-DAEE-408D-A3D4-4C298A7D0D55}">
      <dgm:prSet/>
      <dgm:spPr/>
      <dgm:t>
        <a:bodyPr/>
        <a:lstStyle/>
        <a:p>
          <a:endParaRPr lang="en-US"/>
        </a:p>
      </dgm:t>
    </dgm:pt>
    <dgm:pt modelId="{CB537809-BF41-418E-8797-18C8D582C639}">
      <dgm:prSet/>
      <dgm:spPr/>
      <dgm:t>
        <a:bodyPr/>
        <a:lstStyle/>
        <a:p>
          <a:r>
            <a:rPr lang="en-US"/>
            <a:t>• Organization Unit:</a:t>
          </a:r>
        </a:p>
      </dgm:t>
    </dgm:pt>
    <dgm:pt modelId="{CBC581C5-2892-427E-8469-95348047E132}" type="parTrans" cxnId="{60AF47ED-A1ED-45D6-9F50-12CC2494232F}">
      <dgm:prSet/>
      <dgm:spPr/>
      <dgm:t>
        <a:bodyPr/>
        <a:lstStyle/>
        <a:p>
          <a:endParaRPr lang="en-US"/>
        </a:p>
      </dgm:t>
    </dgm:pt>
    <dgm:pt modelId="{54CFBEF0-A541-4231-B69B-435A318CFF70}" type="sibTrans" cxnId="{60AF47ED-A1ED-45D6-9F50-12CC2494232F}">
      <dgm:prSet/>
      <dgm:spPr/>
      <dgm:t>
        <a:bodyPr/>
        <a:lstStyle/>
        <a:p>
          <a:endParaRPr lang="en-US"/>
        </a:p>
      </dgm:t>
    </dgm:pt>
    <dgm:pt modelId="{EAD51B93-79B7-42C7-B607-DC09CB39821D}">
      <dgm:prSet/>
      <dgm:spPr/>
      <dgm:t>
        <a:bodyPr/>
        <a:lstStyle/>
        <a:p>
          <a:r>
            <a:rPr lang="en-US"/>
            <a:t>o Chiefdoms of Bo and Western Area</a:t>
          </a:r>
        </a:p>
      </dgm:t>
    </dgm:pt>
    <dgm:pt modelId="{08E0A449-6471-47F0-B6D3-4B20E7C5965C}" type="parTrans" cxnId="{EA54AC42-2FF4-49C8-AB8C-AA7376245D06}">
      <dgm:prSet/>
      <dgm:spPr/>
      <dgm:t>
        <a:bodyPr/>
        <a:lstStyle/>
        <a:p>
          <a:endParaRPr lang="en-US"/>
        </a:p>
      </dgm:t>
    </dgm:pt>
    <dgm:pt modelId="{6DB8347A-7E64-4436-AE7E-C3AA25B974B7}" type="sibTrans" cxnId="{EA54AC42-2FF4-49C8-AB8C-AA7376245D06}">
      <dgm:prSet/>
      <dgm:spPr/>
      <dgm:t>
        <a:bodyPr/>
        <a:lstStyle/>
        <a:p>
          <a:endParaRPr lang="en-US"/>
        </a:p>
      </dgm:t>
    </dgm:pt>
    <dgm:pt modelId="{2EC90FED-3AE9-437F-BFAF-DB7D2347CB41}">
      <dgm:prSet/>
      <dgm:spPr/>
      <dgm:t>
        <a:bodyPr/>
        <a:lstStyle/>
        <a:p>
          <a:r>
            <a:rPr lang="en-US"/>
            <a:t>o Level: Chiefdoms</a:t>
          </a:r>
        </a:p>
      </dgm:t>
    </dgm:pt>
    <dgm:pt modelId="{30DB7CA5-6591-44F6-9DF3-6C7DA4438085}" type="parTrans" cxnId="{4F8A488F-DB99-4360-BE0C-39005D327D7A}">
      <dgm:prSet/>
      <dgm:spPr/>
      <dgm:t>
        <a:bodyPr/>
        <a:lstStyle/>
        <a:p>
          <a:endParaRPr lang="en-US"/>
        </a:p>
      </dgm:t>
    </dgm:pt>
    <dgm:pt modelId="{C75ECAC1-5DB4-42A4-857A-3586031AF400}" type="sibTrans" cxnId="{4F8A488F-DB99-4360-BE0C-39005D327D7A}">
      <dgm:prSet/>
      <dgm:spPr/>
      <dgm:t>
        <a:bodyPr/>
        <a:lstStyle/>
        <a:p>
          <a:endParaRPr lang="en-US"/>
        </a:p>
      </dgm:t>
    </dgm:pt>
    <dgm:pt modelId="{0A6D2FE5-8879-43B8-82DB-16268DEEBAD2}">
      <dgm:prSet/>
      <dgm:spPr/>
      <dgm:t>
        <a:bodyPr/>
        <a:lstStyle/>
        <a:p>
          <a:r>
            <a:rPr lang="en-US"/>
            <a:t>o Group: District</a:t>
          </a:r>
        </a:p>
      </dgm:t>
    </dgm:pt>
    <dgm:pt modelId="{561C62AF-5665-4C1C-A6FD-8657397AEA9F}" type="parTrans" cxnId="{CAC10B82-E34D-49BB-9C2C-9F0F493AE51C}">
      <dgm:prSet/>
      <dgm:spPr/>
      <dgm:t>
        <a:bodyPr/>
        <a:lstStyle/>
        <a:p>
          <a:endParaRPr lang="en-US"/>
        </a:p>
      </dgm:t>
    </dgm:pt>
    <dgm:pt modelId="{11A39A1C-C45A-4E49-B205-05E085BEE408}" type="sibTrans" cxnId="{CAC10B82-E34D-49BB-9C2C-9F0F493AE51C}">
      <dgm:prSet/>
      <dgm:spPr/>
      <dgm:t>
        <a:bodyPr/>
        <a:lstStyle/>
        <a:p>
          <a:endParaRPr lang="en-US"/>
        </a:p>
      </dgm:t>
    </dgm:pt>
    <dgm:pt modelId="{0BD1AC1B-DE0C-4B2F-9356-E823DAD7D476}">
      <dgm:prSet/>
      <dgm:spPr/>
      <dgm:t>
        <a:bodyPr/>
        <a:lstStyle/>
        <a:p>
          <a:r>
            <a:rPr lang="en-US"/>
            <a:t>• Visualization:</a:t>
          </a:r>
        </a:p>
      </dgm:t>
    </dgm:pt>
    <dgm:pt modelId="{48FFD21A-AE2F-4A4C-AE6D-F231BC84CC7A}" type="parTrans" cxnId="{9725FADB-33DA-40CC-9A7E-009859753CDB}">
      <dgm:prSet/>
      <dgm:spPr/>
      <dgm:t>
        <a:bodyPr/>
        <a:lstStyle/>
        <a:p>
          <a:endParaRPr lang="en-US"/>
        </a:p>
      </dgm:t>
    </dgm:pt>
    <dgm:pt modelId="{10375BC9-E372-4623-AF76-EAF3ACBFFD62}" type="sibTrans" cxnId="{9725FADB-33DA-40CC-9A7E-009859753CDB}">
      <dgm:prSet/>
      <dgm:spPr/>
      <dgm:t>
        <a:bodyPr/>
        <a:lstStyle/>
        <a:p>
          <a:endParaRPr lang="en-US"/>
        </a:p>
      </dgm:t>
    </dgm:pt>
    <dgm:pt modelId="{C467DFD8-410B-4603-99A3-294C90B944EA}">
      <dgm:prSet/>
      <dgm:spPr/>
      <dgm:t>
        <a:bodyPr/>
        <a:lstStyle/>
        <a:p>
          <a:r>
            <a:rPr lang="en-US"/>
            <a:t>o Area Chart</a:t>
          </a:r>
        </a:p>
      </dgm:t>
    </dgm:pt>
    <dgm:pt modelId="{886ACCEB-E0DC-4B5A-92CE-6F95DBFD1A58}" type="parTrans" cxnId="{9B824BEF-EEC2-4B33-9A08-3D40FFDB8099}">
      <dgm:prSet/>
      <dgm:spPr/>
      <dgm:t>
        <a:bodyPr/>
        <a:lstStyle/>
        <a:p>
          <a:endParaRPr lang="en-US"/>
        </a:p>
      </dgm:t>
    </dgm:pt>
    <dgm:pt modelId="{95149B31-77F6-4891-875B-325716161686}" type="sibTrans" cxnId="{9B824BEF-EEC2-4B33-9A08-3D40FFDB8099}">
      <dgm:prSet/>
      <dgm:spPr/>
      <dgm:t>
        <a:bodyPr/>
        <a:lstStyle/>
        <a:p>
          <a:endParaRPr lang="en-US"/>
        </a:p>
      </dgm:t>
    </dgm:pt>
    <dgm:pt modelId="{ADD9840D-11BF-41DA-9A5D-36FCDA6D2727}">
      <dgm:prSet/>
      <dgm:spPr/>
      <dgm:t>
        <a:bodyPr/>
        <a:lstStyle/>
        <a:p>
          <a:r>
            <a:rPr lang="en-US"/>
            <a:t>• Configure:</a:t>
          </a:r>
        </a:p>
      </dgm:t>
    </dgm:pt>
    <dgm:pt modelId="{DD035306-5C8E-42EF-A12F-36BA1CC5743E}" type="parTrans" cxnId="{3579171E-C00F-429B-AD07-A73C96FED62A}">
      <dgm:prSet/>
      <dgm:spPr/>
      <dgm:t>
        <a:bodyPr/>
        <a:lstStyle/>
        <a:p>
          <a:endParaRPr lang="en-US"/>
        </a:p>
      </dgm:t>
    </dgm:pt>
    <dgm:pt modelId="{884BE72E-AB71-4533-BF34-7317E413DBBB}" type="sibTrans" cxnId="{3579171E-C00F-429B-AD07-A73C96FED62A}">
      <dgm:prSet/>
      <dgm:spPr/>
      <dgm:t>
        <a:bodyPr/>
        <a:lstStyle/>
        <a:p>
          <a:endParaRPr lang="en-US"/>
        </a:p>
      </dgm:t>
    </dgm:pt>
    <dgm:pt modelId="{F0514BF2-C75C-4E6E-8A03-E0DE79B2DE55}">
      <dgm:prSet/>
      <dgm:spPr/>
      <dgm:t>
        <a:bodyPr/>
        <a:lstStyle/>
        <a:p>
          <a:r>
            <a:rPr lang="en-US"/>
            <a:t>o Series: Organizational Unit</a:t>
          </a:r>
        </a:p>
      </dgm:t>
    </dgm:pt>
    <dgm:pt modelId="{4560F9FA-BA30-424E-BD85-1C828DC4EBDC}" type="parTrans" cxnId="{7E4B04F3-C937-4A05-812E-EBBA3D09C83D}">
      <dgm:prSet/>
      <dgm:spPr/>
      <dgm:t>
        <a:bodyPr/>
        <a:lstStyle/>
        <a:p>
          <a:endParaRPr lang="en-US"/>
        </a:p>
      </dgm:t>
    </dgm:pt>
    <dgm:pt modelId="{D75122C1-14CE-49B2-86F4-7290827448E2}" type="sibTrans" cxnId="{7E4B04F3-C937-4A05-812E-EBBA3D09C83D}">
      <dgm:prSet/>
      <dgm:spPr/>
      <dgm:t>
        <a:bodyPr/>
        <a:lstStyle/>
        <a:p>
          <a:endParaRPr lang="en-US"/>
        </a:p>
      </dgm:t>
    </dgm:pt>
    <dgm:pt modelId="{673D7709-0A80-4A14-8CED-75D2FF6D9C0D}">
      <dgm:prSet/>
      <dgm:spPr/>
      <dgm:t>
        <a:bodyPr/>
        <a:lstStyle/>
        <a:p>
          <a:r>
            <a:rPr lang="en-US"/>
            <a:t>o Category: Data</a:t>
          </a:r>
        </a:p>
      </dgm:t>
    </dgm:pt>
    <dgm:pt modelId="{0D4526D6-A680-4295-8382-465E35B1E15C}" type="parTrans" cxnId="{8A26AFD2-F3C7-461C-AC6F-601EC2953648}">
      <dgm:prSet/>
      <dgm:spPr/>
      <dgm:t>
        <a:bodyPr/>
        <a:lstStyle/>
        <a:p>
          <a:endParaRPr lang="en-US"/>
        </a:p>
      </dgm:t>
    </dgm:pt>
    <dgm:pt modelId="{E4C0C106-2152-406F-A6EB-E9F9867BDA57}" type="sibTrans" cxnId="{8A26AFD2-F3C7-461C-AC6F-601EC2953648}">
      <dgm:prSet/>
      <dgm:spPr/>
      <dgm:t>
        <a:bodyPr/>
        <a:lstStyle/>
        <a:p>
          <a:endParaRPr lang="en-US"/>
        </a:p>
      </dgm:t>
    </dgm:pt>
    <dgm:pt modelId="{191664E4-4C7B-4045-8B4D-A22DED675782}">
      <dgm:prSet/>
      <dgm:spPr/>
      <dgm:t>
        <a:bodyPr/>
        <a:lstStyle/>
        <a:p>
          <a:r>
            <a:rPr lang="en-US"/>
            <a:t>o Filter: Period</a:t>
          </a:r>
        </a:p>
      </dgm:t>
    </dgm:pt>
    <dgm:pt modelId="{FEE94830-C197-4B78-B5E4-7FFFA3467908}" type="parTrans" cxnId="{A25D9191-60AD-414C-AF81-DD527BB45074}">
      <dgm:prSet/>
      <dgm:spPr/>
      <dgm:t>
        <a:bodyPr/>
        <a:lstStyle/>
        <a:p>
          <a:endParaRPr lang="en-US"/>
        </a:p>
      </dgm:t>
    </dgm:pt>
    <dgm:pt modelId="{1BB0E7E1-9ECA-45B3-871C-029FE18CDCF4}" type="sibTrans" cxnId="{A25D9191-60AD-414C-AF81-DD527BB45074}">
      <dgm:prSet/>
      <dgm:spPr/>
      <dgm:t>
        <a:bodyPr/>
        <a:lstStyle/>
        <a:p>
          <a:endParaRPr lang="en-US"/>
        </a:p>
      </dgm:t>
    </dgm:pt>
    <dgm:pt modelId="{DBC2ADD4-46BB-4884-BFA6-7987F16D5346}">
      <dgm:prSet phldr="0"/>
      <dgm:spPr/>
      <dgm:t>
        <a:bodyPr/>
        <a:lstStyle/>
        <a:p>
          <a:r>
            <a:rPr lang="en-US">
              <a:latin typeface="Aptos Display" panose="02110004020202020204"/>
            </a:rPr>
            <a:t>“</a:t>
          </a:r>
          <a:r>
            <a:rPr lang="en-US"/>
            <a:t>Public facilities with access to Internet connectivity”</a:t>
          </a:r>
        </a:p>
      </dgm:t>
    </dgm:pt>
    <dgm:pt modelId="{E93AF201-F200-4B8E-81F9-BE81ABBE897B}" type="parTrans" cxnId="{0427A020-E469-426B-9C1B-E635E70D4364}">
      <dgm:prSet/>
      <dgm:spPr/>
    </dgm:pt>
    <dgm:pt modelId="{5D77CBF6-4312-464B-AC16-2226F1D10665}" type="sibTrans" cxnId="{0427A020-E469-426B-9C1B-E635E70D4364}">
      <dgm:prSet/>
      <dgm:spPr/>
    </dgm:pt>
    <dgm:pt modelId="{D0C26128-DAA4-4EDF-BFC0-525A90BBFD01}" type="pres">
      <dgm:prSet presAssocID="{C4F33F94-0EF2-4507-A0F6-C7845D79DF2E}" presName="vert0" presStyleCnt="0">
        <dgm:presLayoutVars>
          <dgm:dir/>
          <dgm:animOne val="branch"/>
          <dgm:animLvl val="lvl"/>
        </dgm:presLayoutVars>
      </dgm:prSet>
      <dgm:spPr/>
    </dgm:pt>
    <dgm:pt modelId="{3539BA0E-939D-414E-8484-D554655FD4E1}" type="pres">
      <dgm:prSet presAssocID="{50D47AA3-9F01-4CA2-AC3F-F5DFE760851A}" presName="thickLine" presStyleLbl="alignNode1" presStyleIdx="0" presStyleCnt="16"/>
      <dgm:spPr/>
    </dgm:pt>
    <dgm:pt modelId="{4DB6A0E6-FFB8-44EE-A9E9-3609E06E8ED7}" type="pres">
      <dgm:prSet presAssocID="{50D47AA3-9F01-4CA2-AC3F-F5DFE760851A}" presName="horz1" presStyleCnt="0"/>
      <dgm:spPr/>
    </dgm:pt>
    <dgm:pt modelId="{B2148ED6-20AD-4F1C-892F-9C10A60BDEC9}" type="pres">
      <dgm:prSet presAssocID="{50D47AA3-9F01-4CA2-AC3F-F5DFE760851A}" presName="tx1" presStyleLbl="revTx" presStyleIdx="0" presStyleCnt="16"/>
      <dgm:spPr/>
    </dgm:pt>
    <dgm:pt modelId="{E5353330-1EA3-410A-9C8E-C9D0504EF1AC}" type="pres">
      <dgm:prSet presAssocID="{50D47AA3-9F01-4CA2-AC3F-F5DFE760851A}" presName="vert1" presStyleCnt="0"/>
      <dgm:spPr/>
    </dgm:pt>
    <dgm:pt modelId="{A99FB465-3FFA-4B95-A3E2-870B365CFF7C}" type="pres">
      <dgm:prSet presAssocID="{DBC2ADD4-46BB-4884-BFA6-7987F16D5346}" presName="thickLine" presStyleLbl="alignNode1" presStyleIdx="1" presStyleCnt="16"/>
      <dgm:spPr/>
    </dgm:pt>
    <dgm:pt modelId="{BE8D2216-CDE2-4370-9D03-B6812F0D2AD2}" type="pres">
      <dgm:prSet presAssocID="{DBC2ADD4-46BB-4884-BFA6-7987F16D5346}" presName="horz1" presStyleCnt="0"/>
      <dgm:spPr/>
    </dgm:pt>
    <dgm:pt modelId="{58C2F98E-4027-4516-A327-819A37A30A88}" type="pres">
      <dgm:prSet presAssocID="{DBC2ADD4-46BB-4884-BFA6-7987F16D5346}" presName="tx1" presStyleLbl="revTx" presStyleIdx="1" presStyleCnt="16"/>
      <dgm:spPr/>
    </dgm:pt>
    <dgm:pt modelId="{3BE875FF-A111-425D-83EE-CF33806D6300}" type="pres">
      <dgm:prSet presAssocID="{DBC2ADD4-46BB-4884-BFA6-7987F16D5346}" presName="vert1" presStyleCnt="0"/>
      <dgm:spPr/>
    </dgm:pt>
    <dgm:pt modelId="{C530174E-E6C1-4E41-B171-3FC9FEF9D538}" type="pres">
      <dgm:prSet presAssocID="{7BD274BD-849B-4BB8-A236-14AF52A0C471}" presName="thickLine" presStyleLbl="alignNode1" presStyleIdx="2" presStyleCnt="16"/>
      <dgm:spPr/>
    </dgm:pt>
    <dgm:pt modelId="{DA8FAB3D-17FA-4369-B7E8-B85A57880B39}" type="pres">
      <dgm:prSet presAssocID="{7BD274BD-849B-4BB8-A236-14AF52A0C471}" presName="horz1" presStyleCnt="0"/>
      <dgm:spPr/>
    </dgm:pt>
    <dgm:pt modelId="{133765FB-7A8D-41EC-9740-A016A60C0D7D}" type="pres">
      <dgm:prSet presAssocID="{7BD274BD-849B-4BB8-A236-14AF52A0C471}" presName="tx1" presStyleLbl="revTx" presStyleIdx="2" presStyleCnt="16"/>
      <dgm:spPr/>
    </dgm:pt>
    <dgm:pt modelId="{C2A8CA24-BE24-46E0-8DF7-6E09C823482C}" type="pres">
      <dgm:prSet presAssocID="{7BD274BD-849B-4BB8-A236-14AF52A0C471}" presName="vert1" presStyleCnt="0"/>
      <dgm:spPr/>
    </dgm:pt>
    <dgm:pt modelId="{37D73824-B2F1-4FFE-999D-94B689678844}" type="pres">
      <dgm:prSet presAssocID="{6B12E1EF-DFFD-4F4D-AF55-B2CF3CBEE5EC}" presName="thickLine" presStyleLbl="alignNode1" presStyleIdx="3" presStyleCnt="16"/>
      <dgm:spPr/>
    </dgm:pt>
    <dgm:pt modelId="{4BCA92CC-1AE2-4301-BA08-D3D002EC01FF}" type="pres">
      <dgm:prSet presAssocID="{6B12E1EF-DFFD-4F4D-AF55-B2CF3CBEE5EC}" presName="horz1" presStyleCnt="0"/>
      <dgm:spPr/>
    </dgm:pt>
    <dgm:pt modelId="{FC0EAAA5-3FF6-45F4-9644-952E41230549}" type="pres">
      <dgm:prSet presAssocID="{6B12E1EF-DFFD-4F4D-AF55-B2CF3CBEE5EC}" presName="tx1" presStyleLbl="revTx" presStyleIdx="3" presStyleCnt="16"/>
      <dgm:spPr/>
    </dgm:pt>
    <dgm:pt modelId="{01303A9F-A652-4CD3-8ED8-50241A78ECC9}" type="pres">
      <dgm:prSet presAssocID="{6B12E1EF-DFFD-4F4D-AF55-B2CF3CBEE5EC}" presName="vert1" presStyleCnt="0"/>
      <dgm:spPr/>
    </dgm:pt>
    <dgm:pt modelId="{E731DE24-49EC-44E4-BE4A-E616E8F7C876}" type="pres">
      <dgm:prSet presAssocID="{47AD8F75-B28B-4C7C-9ECD-A10AF83BAEA0}" presName="thickLine" presStyleLbl="alignNode1" presStyleIdx="4" presStyleCnt="16"/>
      <dgm:spPr/>
    </dgm:pt>
    <dgm:pt modelId="{C0E3EB01-12E6-430B-A748-F6D21E486193}" type="pres">
      <dgm:prSet presAssocID="{47AD8F75-B28B-4C7C-9ECD-A10AF83BAEA0}" presName="horz1" presStyleCnt="0"/>
      <dgm:spPr/>
    </dgm:pt>
    <dgm:pt modelId="{BAD4D2B1-1438-42EE-B954-661443B35306}" type="pres">
      <dgm:prSet presAssocID="{47AD8F75-B28B-4C7C-9ECD-A10AF83BAEA0}" presName="tx1" presStyleLbl="revTx" presStyleIdx="4" presStyleCnt="16"/>
      <dgm:spPr/>
    </dgm:pt>
    <dgm:pt modelId="{2EAAE4C0-A050-4BD9-B98D-4701ADC7503E}" type="pres">
      <dgm:prSet presAssocID="{47AD8F75-B28B-4C7C-9ECD-A10AF83BAEA0}" presName="vert1" presStyleCnt="0"/>
      <dgm:spPr/>
    </dgm:pt>
    <dgm:pt modelId="{EC4D6DC3-5236-4A9E-88D0-73A863614A13}" type="pres">
      <dgm:prSet presAssocID="{A9DF7615-868E-4A88-B6B5-F3BF59199C2F}" presName="thickLine" presStyleLbl="alignNode1" presStyleIdx="5" presStyleCnt="16"/>
      <dgm:spPr/>
    </dgm:pt>
    <dgm:pt modelId="{BE4BB02B-B37A-4ACB-B80E-3E2DCA94FD69}" type="pres">
      <dgm:prSet presAssocID="{A9DF7615-868E-4A88-B6B5-F3BF59199C2F}" presName="horz1" presStyleCnt="0"/>
      <dgm:spPr/>
    </dgm:pt>
    <dgm:pt modelId="{ACDADCC4-9FBA-43E8-B868-DBDDBF563ABC}" type="pres">
      <dgm:prSet presAssocID="{A9DF7615-868E-4A88-B6B5-F3BF59199C2F}" presName="tx1" presStyleLbl="revTx" presStyleIdx="5" presStyleCnt="16"/>
      <dgm:spPr/>
    </dgm:pt>
    <dgm:pt modelId="{92D32C37-98F6-409E-9A1B-945112C13B25}" type="pres">
      <dgm:prSet presAssocID="{A9DF7615-868E-4A88-B6B5-F3BF59199C2F}" presName="vert1" presStyleCnt="0"/>
      <dgm:spPr/>
    </dgm:pt>
    <dgm:pt modelId="{0C0E5986-25D0-4BBC-BA79-20F0426EAF46}" type="pres">
      <dgm:prSet presAssocID="{CB537809-BF41-418E-8797-18C8D582C639}" presName="thickLine" presStyleLbl="alignNode1" presStyleIdx="6" presStyleCnt="16"/>
      <dgm:spPr/>
    </dgm:pt>
    <dgm:pt modelId="{C8FE732C-1CAA-4142-BE4D-49932F33CA94}" type="pres">
      <dgm:prSet presAssocID="{CB537809-BF41-418E-8797-18C8D582C639}" presName="horz1" presStyleCnt="0"/>
      <dgm:spPr/>
    </dgm:pt>
    <dgm:pt modelId="{B6B43344-8EF5-453F-8A76-237A86881701}" type="pres">
      <dgm:prSet presAssocID="{CB537809-BF41-418E-8797-18C8D582C639}" presName="tx1" presStyleLbl="revTx" presStyleIdx="6" presStyleCnt="16"/>
      <dgm:spPr/>
    </dgm:pt>
    <dgm:pt modelId="{199E7655-1617-4942-9A6C-A17C0D3C3642}" type="pres">
      <dgm:prSet presAssocID="{CB537809-BF41-418E-8797-18C8D582C639}" presName="vert1" presStyleCnt="0"/>
      <dgm:spPr/>
    </dgm:pt>
    <dgm:pt modelId="{465F17F4-0343-4BBF-9E71-23F7265F0A06}" type="pres">
      <dgm:prSet presAssocID="{EAD51B93-79B7-42C7-B607-DC09CB39821D}" presName="thickLine" presStyleLbl="alignNode1" presStyleIdx="7" presStyleCnt="16"/>
      <dgm:spPr/>
    </dgm:pt>
    <dgm:pt modelId="{FFEAFC28-B8AB-4635-A233-91A093ABE96E}" type="pres">
      <dgm:prSet presAssocID="{EAD51B93-79B7-42C7-B607-DC09CB39821D}" presName="horz1" presStyleCnt="0"/>
      <dgm:spPr/>
    </dgm:pt>
    <dgm:pt modelId="{7FF5B2BD-D9B2-4205-AAFA-49C3306673A8}" type="pres">
      <dgm:prSet presAssocID="{EAD51B93-79B7-42C7-B607-DC09CB39821D}" presName="tx1" presStyleLbl="revTx" presStyleIdx="7" presStyleCnt="16"/>
      <dgm:spPr/>
    </dgm:pt>
    <dgm:pt modelId="{07D851E8-7AD5-4A96-931B-44B8E1CD56E1}" type="pres">
      <dgm:prSet presAssocID="{EAD51B93-79B7-42C7-B607-DC09CB39821D}" presName="vert1" presStyleCnt="0"/>
      <dgm:spPr/>
    </dgm:pt>
    <dgm:pt modelId="{5935BFC1-20A7-4179-AF95-044FB8CFE9F1}" type="pres">
      <dgm:prSet presAssocID="{2EC90FED-3AE9-437F-BFAF-DB7D2347CB41}" presName="thickLine" presStyleLbl="alignNode1" presStyleIdx="8" presStyleCnt="16"/>
      <dgm:spPr/>
    </dgm:pt>
    <dgm:pt modelId="{3081B4C8-2875-4D2E-A706-128AE8162379}" type="pres">
      <dgm:prSet presAssocID="{2EC90FED-3AE9-437F-BFAF-DB7D2347CB41}" presName="horz1" presStyleCnt="0"/>
      <dgm:spPr/>
    </dgm:pt>
    <dgm:pt modelId="{63AF72A3-8B1D-435F-A4CD-95F8147D52DA}" type="pres">
      <dgm:prSet presAssocID="{2EC90FED-3AE9-437F-BFAF-DB7D2347CB41}" presName="tx1" presStyleLbl="revTx" presStyleIdx="8" presStyleCnt="16"/>
      <dgm:spPr/>
    </dgm:pt>
    <dgm:pt modelId="{4CBD3C47-ABC4-4DA5-B338-0C7D050BCECF}" type="pres">
      <dgm:prSet presAssocID="{2EC90FED-3AE9-437F-BFAF-DB7D2347CB41}" presName="vert1" presStyleCnt="0"/>
      <dgm:spPr/>
    </dgm:pt>
    <dgm:pt modelId="{BFD61C4E-9601-48BE-9D70-4142539D1FA5}" type="pres">
      <dgm:prSet presAssocID="{0A6D2FE5-8879-43B8-82DB-16268DEEBAD2}" presName="thickLine" presStyleLbl="alignNode1" presStyleIdx="9" presStyleCnt="16"/>
      <dgm:spPr/>
    </dgm:pt>
    <dgm:pt modelId="{D85D2089-B58C-47D3-A542-2A8880BDE90F}" type="pres">
      <dgm:prSet presAssocID="{0A6D2FE5-8879-43B8-82DB-16268DEEBAD2}" presName="horz1" presStyleCnt="0"/>
      <dgm:spPr/>
    </dgm:pt>
    <dgm:pt modelId="{ABF14EBF-5D6E-4197-BADE-2ADE37AFB348}" type="pres">
      <dgm:prSet presAssocID="{0A6D2FE5-8879-43B8-82DB-16268DEEBAD2}" presName="tx1" presStyleLbl="revTx" presStyleIdx="9" presStyleCnt="16"/>
      <dgm:spPr/>
    </dgm:pt>
    <dgm:pt modelId="{6EB0A5BE-43F6-4BEF-9398-D4174747B5C1}" type="pres">
      <dgm:prSet presAssocID="{0A6D2FE5-8879-43B8-82DB-16268DEEBAD2}" presName="vert1" presStyleCnt="0"/>
      <dgm:spPr/>
    </dgm:pt>
    <dgm:pt modelId="{C4C343A2-491E-49A5-9456-4A00392BB6C7}" type="pres">
      <dgm:prSet presAssocID="{0BD1AC1B-DE0C-4B2F-9356-E823DAD7D476}" presName="thickLine" presStyleLbl="alignNode1" presStyleIdx="10" presStyleCnt="16"/>
      <dgm:spPr/>
    </dgm:pt>
    <dgm:pt modelId="{18CA16DA-113D-4D66-9FB8-AF9E7CB40B92}" type="pres">
      <dgm:prSet presAssocID="{0BD1AC1B-DE0C-4B2F-9356-E823DAD7D476}" presName="horz1" presStyleCnt="0"/>
      <dgm:spPr/>
    </dgm:pt>
    <dgm:pt modelId="{30E3F7FE-2EEA-4425-8AA6-A4420835A44A}" type="pres">
      <dgm:prSet presAssocID="{0BD1AC1B-DE0C-4B2F-9356-E823DAD7D476}" presName="tx1" presStyleLbl="revTx" presStyleIdx="10" presStyleCnt="16"/>
      <dgm:spPr/>
    </dgm:pt>
    <dgm:pt modelId="{86CB498B-DE0C-4A00-8FC2-92DBCF315E13}" type="pres">
      <dgm:prSet presAssocID="{0BD1AC1B-DE0C-4B2F-9356-E823DAD7D476}" presName="vert1" presStyleCnt="0"/>
      <dgm:spPr/>
    </dgm:pt>
    <dgm:pt modelId="{11A79AC6-797E-483F-B145-44597F6EE361}" type="pres">
      <dgm:prSet presAssocID="{C467DFD8-410B-4603-99A3-294C90B944EA}" presName="thickLine" presStyleLbl="alignNode1" presStyleIdx="11" presStyleCnt="16"/>
      <dgm:spPr/>
    </dgm:pt>
    <dgm:pt modelId="{7DA74910-3D9E-4897-BB53-2ADEFABF1BBC}" type="pres">
      <dgm:prSet presAssocID="{C467DFD8-410B-4603-99A3-294C90B944EA}" presName="horz1" presStyleCnt="0"/>
      <dgm:spPr/>
    </dgm:pt>
    <dgm:pt modelId="{AD22141B-CDF8-4DA1-BF1B-29C673DFE662}" type="pres">
      <dgm:prSet presAssocID="{C467DFD8-410B-4603-99A3-294C90B944EA}" presName="tx1" presStyleLbl="revTx" presStyleIdx="11" presStyleCnt="16"/>
      <dgm:spPr/>
    </dgm:pt>
    <dgm:pt modelId="{946647F5-44BB-4FB3-958A-91164452E9AD}" type="pres">
      <dgm:prSet presAssocID="{C467DFD8-410B-4603-99A3-294C90B944EA}" presName="vert1" presStyleCnt="0"/>
      <dgm:spPr/>
    </dgm:pt>
    <dgm:pt modelId="{CC7BC58A-5718-42BA-9EB2-47264CCF527D}" type="pres">
      <dgm:prSet presAssocID="{ADD9840D-11BF-41DA-9A5D-36FCDA6D2727}" presName="thickLine" presStyleLbl="alignNode1" presStyleIdx="12" presStyleCnt="16"/>
      <dgm:spPr/>
    </dgm:pt>
    <dgm:pt modelId="{2382C138-86AB-4E3E-BAB3-B4972525D185}" type="pres">
      <dgm:prSet presAssocID="{ADD9840D-11BF-41DA-9A5D-36FCDA6D2727}" presName="horz1" presStyleCnt="0"/>
      <dgm:spPr/>
    </dgm:pt>
    <dgm:pt modelId="{63A7E43D-85AE-4BE4-B386-F8697AC198F3}" type="pres">
      <dgm:prSet presAssocID="{ADD9840D-11BF-41DA-9A5D-36FCDA6D2727}" presName="tx1" presStyleLbl="revTx" presStyleIdx="12" presStyleCnt="16"/>
      <dgm:spPr/>
    </dgm:pt>
    <dgm:pt modelId="{344B3228-B192-4FAB-AD97-07E6A2E66588}" type="pres">
      <dgm:prSet presAssocID="{ADD9840D-11BF-41DA-9A5D-36FCDA6D2727}" presName="vert1" presStyleCnt="0"/>
      <dgm:spPr/>
    </dgm:pt>
    <dgm:pt modelId="{FCAF592D-6CA0-489D-8524-648239138212}" type="pres">
      <dgm:prSet presAssocID="{F0514BF2-C75C-4E6E-8A03-E0DE79B2DE55}" presName="thickLine" presStyleLbl="alignNode1" presStyleIdx="13" presStyleCnt="16"/>
      <dgm:spPr/>
    </dgm:pt>
    <dgm:pt modelId="{E7247078-4339-4C20-9D8E-1A93BB657831}" type="pres">
      <dgm:prSet presAssocID="{F0514BF2-C75C-4E6E-8A03-E0DE79B2DE55}" presName="horz1" presStyleCnt="0"/>
      <dgm:spPr/>
    </dgm:pt>
    <dgm:pt modelId="{41AFF7B5-EB08-4E56-BC48-83EF71C13A74}" type="pres">
      <dgm:prSet presAssocID="{F0514BF2-C75C-4E6E-8A03-E0DE79B2DE55}" presName="tx1" presStyleLbl="revTx" presStyleIdx="13" presStyleCnt="16"/>
      <dgm:spPr/>
    </dgm:pt>
    <dgm:pt modelId="{463E012B-AAE7-4BAD-9C7A-171358AA132C}" type="pres">
      <dgm:prSet presAssocID="{F0514BF2-C75C-4E6E-8A03-E0DE79B2DE55}" presName="vert1" presStyleCnt="0"/>
      <dgm:spPr/>
    </dgm:pt>
    <dgm:pt modelId="{5433992C-D87A-49FD-B47B-274CD3C8AA62}" type="pres">
      <dgm:prSet presAssocID="{673D7709-0A80-4A14-8CED-75D2FF6D9C0D}" presName="thickLine" presStyleLbl="alignNode1" presStyleIdx="14" presStyleCnt="16"/>
      <dgm:spPr/>
    </dgm:pt>
    <dgm:pt modelId="{62D8BE74-6F1D-48A2-B0A0-F8675F05FF5D}" type="pres">
      <dgm:prSet presAssocID="{673D7709-0A80-4A14-8CED-75D2FF6D9C0D}" presName="horz1" presStyleCnt="0"/>
      <dgm:spPr/>
    </dgm:pt>
    <dgm:pt modelId="{4D883877-60BB-4A5E-A212-23889005D2BD}" type="pres">
      <dgm:prSet presAssocID="{673D7709-0A80-4A14-8CED-75D2FF6D9C0D}" presName="tx1" presStyleLbl="revTx" presStyleIdx="14" presStyleCnt="16"/>
      <dgm:spPr/>
    </dgm:pt>
    <dgm:pt modelId="{C5DEE48B-03DF-4D89-BA55-DD65DB5D3754}" type="pres">
      <dgm:prSet presAssocID="{673D7709-0A80-4A14-8CED-75D2FF6D9C0D}" presName="vert1" presStyleCnt="0"/>
      <dgm:spPr/>
    </dgm:pt>
    <dgm:pt modelId="{A6605A9A-14D2-4C88-948C-DCF22AD72483}" type="pres">
      <dgm:prSet presAssocID="{191664E4-4C7B-4045-8B4D-A22DED675782}" presName="thickLine" presStyleLbl="alignNode1" presStyleIdx="15" presStyleCnt="16"/>
      <dgm:spPr/>
    </dgm:pt>
    <dgm:pt modelId="{4E06145F-3D1A-41FD-835C-357CF2F7EB77}" type="pres">
      <dgm:prSet presAssocID="{191664E4-4C7B-4045-8B4D-A22DED675782}" presName="horz1" presStyleCnt="0"/>
      <dgm:spPr/>
    </dgm:pt>
    <dgm:pt modelId="{78642C62-6BEF-42D0-B413-CC18F4FBC355}" type="pres">
      <dgm:prSet presAssocID="{191664E4-4C7B-4045-8B4D-A22DED675782}" presName="tx1" presStyleLbl="revTx" presStyleIdx="15" presStyleCnt="16"/>
      <dgm:spPr/>
    </dgm:pt>
    <dgm:pt modelId="{AD87EEBB-7C9B-479D-B603-E1445E9DDB5E}" type="pres">
      <dgm:prSet presAssocID="{191664E4-4C7B-4045-8B4D-A22DED675782}" presName="vert1" presStyleCnt="0"/>
      <dgm:spPr/>
    </dgm:pt>
  </dgm:ptLst>
  <dgm:cxnLst>
    <dgm:cxn modelId="{852CCF03-DAEE-408D-A3D4-4C298A7D0D55}" srcId="{C4F33F94-0EF2-4507-A0F6-C7845D79DF2E}" destId="{A9DF7615-868E-4A88-B6B5-F3BF59199C2F}" srcOrd="5" destOrd="0" parTransId="{A521D3C1-7205-4B34-91AD-D29712808204}" sibTransId="{69C96495-3900-4ED9-8BBA-5E96A71E7CCD}"/>
    <dgm:cxn modelId="{10B09408-626D-4A84-86B2-DF55CED8F563}" type="presOf" srcId="{A9DF7615-868E-4A88-B6B5-F3BF59199C2F}" destId="{ACDADCC4-9FBA-43E8-B868-DBDDBF563ABC}" srcOrd="0" destOrd="0" presId="urn:microsoft.com/office/officeart/2008/layout/LinedList"/>
    <dgm:cxn modelId="{41E37B0E-3785-48DA-AC16-37BFCC6F72E9}" srcId="{C4F33F94-0EF2-4507-A0F6-C7845D79DF2E}" destId="{50D47AA3-9F01-4CA2-AC3F-F5DFE760851A}" srcOrd="0" destOrd="0" parTransId="{5FB6C7BB-555D-4818-8902-61CA663B05AD}" sibTransId="{141C88CC-85CD-4DE8-95CA-E6E38E4055BF}"/>
    <dgm:cxn modelId="{D5C7A810-D374-4960-BDDC-B9D0B19B79A2}" type="presOf" srcId="{0BD1AC1B-DE0C-4B2F-9356-E823DAD7D476}" destId="{30E3F7FE-2EEA-4425-8AA6-A4420835A44A}" srcOrd="0" destOrd="0" presId="urn:microsoft.com/office/officeart/2008/layout/LinedList"/>
    <dgm:cxn modelId="{E927701B-F854-4DC5-AC53-C96A89CDA0A5}" type="presOf" srcId="{47AD8F75-B28B-4C7C-9ECD-A10AF83BAEA0}" destId="{BAD4D2B1-1438-42EE-B954-661443B35306}" srcOrd="0" destOrd="0" presId="urn:microsoft.com/office/officeart/2008/layout/LinedList"/>
    <dgm:cxn modelId="{3579171E-C00F-429B-AD07-A73C96FED62A}" srcId="{C4F33F94-0EF2-4507-A0F6-C7845D79DF2E}" destId="{ADD9840D-11BF-41DA-9A5D-36FCDA6D2727}" srcOrd="12" destOrd="0" parTransId="{DD035306-5C8E-42EF-A12F-36BA1CC5743E}" sibTransId="{884BE72E-AB71-4533-BF34-7317E413DBBB}"/>
    <dgm:cxn modelId="{0427A020-E469-426B-9C1B-E635E70D4364}" srcId="{C4F33F94-0EF2-4507-A0F6-C7845D79DF2E}" destId="{DBC2ADD4-46BB-4884-BFA6-7987F16D5346}" srcOrd="1" destOrd="0" parTransId="{E93AF201-F200-4B8E-81F9-BE81ABBE897B}" sibTransId="{5D77CBF6-4312-464B-AC16-2226F1D10665}"/>
    <dgm:cxn modelId="{11753B30-57B5-4B63-8B7A-2BCD6B87BBDA}" type="presOf" srcId="{0A6D2FE5-8879-43B8-82DB-16268DEEBAD2}" destId="{ABF14EBF-5D6E-4197-BADE-2ADE37AFB348}" srcOrd="0" destOrd="0" presId="urn:microsoft.com/office/officeart/2008/layout/LinedList"/>
    <dgm:cxn modelId="{64E70D3A-3FA7-4368-969D-8102C32A457C}" srcId="{C4F33F94-0EF2-4507-A0F6-C7845D79DF2E}" destId="{7BD274BD-849B-4BB8-A236-14AF52A0C471}" srcOrd="2" destOrd="0" parTransId="{409AF55C-017D-4956-9677-3FE40AA24E0C}" sibTransId="{D8ACE4EE-ACFF-41D7-8B49-0B2E2FCEE4CE}"/>
    <dgm:cxn modelId="{A8C8373C-6A9E-4DC9-930E-4F7B22282206}" type="presOf" srcId="{EAD51B93-79B7-42C7-B607-DC09CB39821D}" destId="{7FF5B2BD-D9B2-4205-AAFA-49C3306673A8}" srcOrd="0" destOrd="0" presId="urn:microsoft.com/office/officeart/2008/layout/LinedList"/>
    <dgm:cxn modelId="{40276641-3665-454F-B2AA-31AEF5C50B1F}" type="presOf" srcId="{DBC2ADD4-46BB-4884-BFA6-7987F16D5346}" destId="{58C2F98E-4027-4516-A327-819A37A30A88}" srcOrd="0" destOrd="0" presId="urn:microsoft.com/office/officeart/2008/layout/LinedList"/>
    <dgm:cxn modelId="{EA54AC42-2FF4-49C8-AB8C-AA7376245D06}" srcId="{C4F33F94-0EF2-4507-A0F6-C7845D79DF2E}" destId="{EAD51B93-79B7-42C7-B607-DC09CB39821D}" srcOrd="7" destOrd="0" parTransId="{08E0A449-6471-47F0-B6D3-4B20E7C5965C}" sibTransId="{6DB8347A-7E64-4436-AE7E-C3AA25B974B7}"/>
    <dgm:cxn modelId="{987ED545-9850-4AA9-912A-1C33DF4A3FDC}" srcId="{C4F33F94-0EF2-4507-A0F6-C7845D79DF2E}" destId="{47AD8F75-B28B-4C7C-9ECD-A10AF83BAEA0}" srcOrd="4" destOrd="0" parTransId="{A25EFC93-31F4-4610-B2D4-9F17B54999E6}" sibTransId="{6A690CB3-0DB9-4556-A221-941D22109DB2}"/>
    <dgm:cxn modelId="{F1F4F170-D517-4B56-B25A-A355CAD427D3}" type="presOf" srcId="{F0514BF2-C75C-4E6E-8A03-E0DE79B2DE55}" destId="{41AFF7B5-EB08-4E56-BC48-83EF71C13A74}" srcOrd="0" destOrd="0" presId="urn:microsoft.com/office/officeart/2008/layout/LinedList"/>
    <dgm:cxn modelId="{532DDD7F-6AB5-4FF2-8353-B771606EF678}" type="presOf" srcId="{191664E4-4C7B-4045-8B4D-A22DED675782}" destId="{78642C62-6BEF-42D0-B413-CC18F4FBC355}" srcOrd="0" destOrd="0" presId="urn:microsoft.com/office/officeart/2008/layout/LinedList"/>
    <dgm:cxn modelId="{CAC10B82-E34D-49BB-9C2C-9F0F493AE51C}" srcId="{C4F33F94-0EF2-4507-A0F6-C7845D79DF2E}" destId="{0A6D2FE5-8879-43B8-82DB-16268DEEBAD2}" srcOrd="9" destOrd="0" parTransId="{561C62AF-5665-4C1C-A6FD-8657397AEA9F}" sibTransId="{11A39A1C-C45A-4E49-B205-05E085BEE408}"/>
    <dgm:cxn modelId="{E8E6C286-523A-4B25-B32B-19A00491EF3C}" type="presOf" srcId="{6B12E1EF-DFFD-4F4D-AF55-B2CF3CBEE5EC}" destId="{FC0EAAA5-3FF6-45F4-9644-952E41230549}" srcOrd="0" destOrd="0" presId="urn:microsoft.com/office/officeart/2008/layout/LinedList"/>
    <dgm:cxn modelId="{9862398A-4EAD-444C-862E-D32325A6464B}" type="presOf" srcId="{2EC90FED-3AE9-437F-BFAF-DB7D2347CB41}" destId="{63AF72A3-8B1D-435F-A4CD-95F8147D52DA}" srcOrd="0" destOrd="0" presId="urn:microsoft.com/office/officeart/2008/layout/LinedList"/>
    <dgm:cxn modelId="{4F8A488F-DB99-4360-BE0C-39005D327D7A}" srcId="{C4F33F94-0EF2-4507-A0F6-C7845D79DF2E}" destId="{2EC90FED-3AE9-437F-BFAF-DB7D2347CB41}" srcOrd="8" destOrd="0" parTransId="{30DB7CA5-6591-44F6-9DF3-6C7DA4438085}" sibTransId="{C75ECAC1-5DB4-42A4-857A-3586031AF400}"/>
    <dgm:cxn modelId="{A25D9191-60AD-414C-AF81-DD527BB45074}" srcId="{C4F33F94-0EF2-4507-A0F6-C7845D79DF2E}" destId="{191664E4-4C7B-4045-8B4D-A22DED675782}" srcOrd="15" destOrd="0" parTransId="{FEE94830-C197-4B78-B5E4-7FFFA3467908}" sibTransId="{1BB0E7E1-9ECA-45B3-871C-029FE18CDCF4}"/>
    <dgm:cxn modelId="{745B7AA5-4E57-4F29-8864-C42D9DFC430E}" type="presOf" srcId="{7BD274BD-849B-4BB8-A236-14AF52A0C471}" destId="{133765FB-7A8D-41EC-9740-A016A60C0D7D}" srcOrd="0" destOrd="0" presId="urn:microsoft.com/office/officeart/2008/layout/LinedList"/>
    <dgm:cxn modelId="{F1106AC0-B33E-42D5-8E93-BA9E28CF7FB8}" type="presOf" srcId="{673D7709-0A80-4A14-8CED-75D2FF6D9C0D}" destId="{4D883877-60BB-4A5E-A212-23889005D2BD}" srcOrd="0" destOrd="0" presId="urn:microsoft.com/office/officeart/2008/layout/LinedList"/>
    <dgm:cxn modelId="{E3CF3EC7-52F3-4CBA-AB46-92B13E9801D3}" type="presOf" srcId="{CB537809-BF41-418E-8797-18C8D582C639}" destId="{B6B43344-8EF5-453F-8A76-237A86881701}" srcOrd="0" destOrd="0" presId="urn:microsoft.com/office/officeart/2008/layout/LinedList"/>
    <dgm:cxn modelId="{702DFFC7-D7FC-4A08-B62B-7FFC6A7E2B0E}" type="presOf" srcId="{C467DFD8-410B-4603-99A3-294C90B944EA}" destId="{AD22141B-CDF8-4DA1-BF1B-29C673DFE662}" srcOrd="0" destOrd="0" presId="urn:microsoft.com/office/officeart/2008/layout/LinedList"/>
    <dgm:cxn modelId="{2363B0CC-71CB-41A4-AD5F-88E69FF3E714}" type="presOf" srcId="{C4F33F94-0EF2-4507-A0F6-C7845D79DF2E}" destId="{D0C26128-DAA4-4EDF-BFC0-525A90BBFD01}" srcOrd="0" destOrd="0" presId="urn:microsoft.com/office/officeart/2008/layout/LinedList"/>
    <dgm:cxn modelId="{8A26AFD2-F3C7-461C-AC6F-601EC2953648}" srcId="{C4F33F94-0EF2-4507-A0F6-C7845D79DF2E}" destId="{673D7709-0A80-4A14-8CED-75D2FF6D9C0D}" srcOrd="14" destOrd="0" parTransId="{0D4526D6-A680-4295-8382-465E35B1E15C}" sibTransId="{E4C0C106-2152-406F-A6EB-E9F9867BDA57}"/>
    <dgm:cxn modelId="{9725FADB-33DA-40CC-9A7E-009859753CDB}" srcId="{C4F33F94-0EF2-4507-A0F6-C7845D79DF2E}" destId="{0BD1AC1B-DE0C-4B2F-9356-E823DAD7D476}" srcOrd="10" destOrd="0" parTransId="{48FFD21A-AE2F-4A4C-AE6D-F231BC84CC7A}" sibTransId="{10375BC9-E372-4623-AF76-EAF3ACBFFD62}"/>
    <dgm:cxn modelId="{3EC505EB-679A-4283-9D3D-3973854C8DFA}" srcId="{C4F33F94-0EF2-4507-A0F6-C7845D79DF2E}" destId="{6B12E1EF-DFFD-4F4D-AF55-B2CF3CBEE5EC}" srcOrd="3" destOrd="0" parTransId="{09B14021-210F-42D4-9DF5-0BD63DCB93F7}" sibTransId="{957E029C-DDA8-463C-BD48-EE77AC50CFFA}"/>
    <dgm:cxn modelId="{60AF47ED-A1ED-45D6-9F50-12CC2494232F}" srcId="{C4F33F94-0EF2-4507-A0F6-C7845D79DF2E}" destId="{CB537809-BF41-418E-8797-18C8D582C639}" srcOrd="6" destOrd="0" parTransId="{CBC581C5-2892-427E-8469-95348047E132}" sibTransId="{54CFBEF0-A541-4231-B69B-435A318CFF70}"/>
    <dgm:cxn modelId="{9B824BEF-EEC2-4B33-9A08-3D40FFDB8099}" srcId="{C4F33F94-0EF2-4507-A0F6-C7845D79DF2E}" destId="{C467DFD8-410B-4603-99A3-294C90B944EA}" srcOrd="11" destOrd="0" parTransId="{886ACCEB-E0DC-4B5A-92CE-6F95DBFD1A58}" sibTransId="{95149B31-77F6-4891-875B-325716161686}"/>
    <dgm:cxn modelId="{7E4B04F3-C937-4A05-812E-EBBA3D09C83D}" srcId="{C4F33F94-0EF2-4507-A0F6-C7845D79DF2E}" destId="{F0514BF2-C75C-4E6E-8A03-E0DE79B2DE55}" srcOrd="13" destOrd="0" parTransId="{4560F9FA-BA30-424E-BD85-1C828DC4EBDC}" sibTransId="{D75122C1-14CE-49B2-86F4-7290827448E2}"/>
    <dgm:cxn modelId="{B83B36F9-174B-4D04-BF30-562EEA95D804}" type="presOf" srcId="{50D47AA3-9F01-4CA2-AC3F-F5DFE760851A}" destId="{B2148ED6-20AD-4F1C-892F-9C10A60BDEC9}" srcOrd="0" destOrd="0" presId="urn:microsoft.com/office/officeart/2008/layout/LinedList"/>
    <dgm:cxn modelId="{DF0658FF-DECC-435F-B7FB-55EDB99B3DDF}" type="presOf" srcId="{ADD9840D-11BF-41DA-9A5D-36FCDA6D2727}" destId="{63A7E43D-85AE-4BE4-B386-F8697AC198F3}" srcOrd="0" destOrd="0" presId="urn:microsoft.com/office/officeart/2008/layout/LinedList"/>
    <dgm:cxn modelId="{1D0AA58B-F51D-48E8-85BB-CB8EC77EE1CD}" type="presParOf" srcId="{D0C26128-DAA4-4EDF-BFC0-525A90BBFD01}" destId="{3539BA0E-939D-414E-8484-D554655FD4E1}" srcOrd="0" destOrd="0" presId="urn:microsoft.com/office/officeart/2008/layout/LinedList"/>
    <dgm:cxn modelId="{A4F7EEF8-9B9C-4F3D-982E-3EF494D31AF1}" type="presParOf" srcId="{D0C26128-DAA4-4EDF-BFC0-525A90BBFD01}" destId="{4DB6A0E6-FFB8-44EE-A9E9-3609E06E8ED7}" srcOrd="1" destOrd="0" presId="urn:microsoft.com/office/officeart/2008/layout/LinedList"/>
    <dgm:cxn modelId="{C750E4C0-D1DD-48B5-82C1-CCD472A06795}" type="presParOf" srcId="{4DB6A0E6-FFB8-44EE-A9E9-3609E06E8ED7}" destId="{B2148ED6-20AD-4F1C-892F-9C10A60BDEC9}" srcOrd="0" destOrd="0" presId="urn:microsoft.com/office/officeart/2008/layout/LinedList"/>
    <dgm:cxn modelId="{9FB2C0A4-C6B0-4506-A5D7-365E5C45610E}" type="presParOf" srcId="{4DB6A0E6-FFB8-44EE-A9E9-3609E06E8ED7}" destId="{E5353330-1EA3-410A-9C8E-C9D0504EF1AC}" srcOrd="1" destOrd="0" presId="urn:microsoft.com/office/officeart/2008/layout/LinedList"/>
    <dgm:cxn modelId="{661A24EC-1D99-4142-A0FB-A8A058FFE7AA}" type="presParOf" srcId="{D0C26128-DAA4-4EDF-BFC0-525A90BBFD01}" destId="{A99FB465-3FFA-4B95-A3E2-870B365CFF7C}" srcOrd="2" destOrd="0" presId="urn:microsoft.com/office/officeart/2008/layout/LinedList"/>
    <dgm:cxn modelId="{331C5721-93F5-43E0-A18C-EACE3B311486}" type="presParOf" srcId="{D0C26128-DAA4-4EDF-BFC0-525A90BBFD01}" destId="{BE8D2216-CDE2-4370-9D03-B6812F0D2AD2}" srcOrd="3" destOrd="0" presId="urn:microsoft.com/office/officeart/2008/layout/LinedList"/>
    <dgm:cxn modelId="{91D48F7E-71A0-4A51-AA40-CA93DFB26CB5}" type="presParOf" srcId="{BE8D2216-CDE2-4370-9D03-B6812F0D2AD2}" destId="{58C2F98E-4027-4516-A327-819A37A30A88}" srcOrd="0" destOrd="0" presId="urn:microsoft.com/office/officeart/2008/layout/LinedList"/>
    <dgm:cxn modelId="{5A30B983-4792-4BEE-976F-CF182E948140}" type="presParOf" srcId="{BE8D2216-CDE2-4370-9D03-B6812F0D2AD2}" destId="{3BE875FF-A111-425D-83EE-CF33806D6300}" srcOrd="1" destOrd="0" presId="urn:microsoft.com/office/officeart/2008/layout/LinedList"/>
    <dgm:cxn modelId="{9E77BDC3-6A2D-4573-86D3-C279304579FE}" type="presParOf" srcId="{D0C26128-DAA4-4EDF-BFC0-525A90BBFD01}" destId="{C530174E-E6C1-4E41-B171-3FC9FEF9D538}" srcOrd="4" destOrd="0" presId="urn:microsoft.com/office/officeart/2008/layout/LinedList"/>
    <dgm:cxn modelId="{6A7FD06D-1368-4396-848D-547B7D1A36BA}" type="presParOf" srcId="{D0C26128-DAA4-4EDF-BFC0-525A90BBFD01}" destId="{DA8FAB3D-17FA-4369-B7E8-B85A57880B39}" srcOrd="5" destOrd="0" presId="urn:microsoft.com/office/officeart/2008/layout/LinedList"/>
    <dgm:cxn modelId="{2661FDBE-6B7A-4329-BD54-4E0DA86C5711}" type="presParOf" srcId="{DA8FAB3D-17FA-4369-B7E8-B85A57880B39}" destId="{133765FB-7A8D-41EC-9740-A016A60C0D7D}" srcOrd="0" destOrd="0" presId="urn:microsoft.com/office/officeart/2008/layout/LinedList"/>
    <dgm:cxn modelId="{727D988C-A296-4212-8948-AC98C51CD51F}" type="presParOf" srcId="{DA8FAB3D-17FA-4369-B7E8-B85A57880B39}" destId="{C2A8CA24-BE24-46E0-8DF7-6E09C823482C}" srcOrd="1" destOrd="0" presId="urn:microsoft.com/office/officeart/2008/layout/LinedList"/>
    <dgm:cxn modelId="{64BB83D9-6FB2-4257-9973-23F44101ABFF}" type="presParOf" srcId="{D0C26128-DAA4-4EDF-BFC0-525A90BBFD01}" destId="{37D73824-B2F1-4FFE-999D-94B689678844}" srcOrd="6" destOrd="0" presId="urn:microsoft.com/office/officeart/2008/layout/LinedList"/>
    <dgm:cxn modelId="{6A732DB4-796F-4E63-9F7F-974C2A5E254D}" type="presParOf" srcId="{D0C26128-DAA4-4EDF-BFC0-525A90BBFD01}" destId="{4BCA92CC-1AE2-4301-BA08-D3D002EC01FF}" srcOrd="7" destOrd="0" presId="urn:microsoft.com/office/officeart/2008/layout/LinedList"/>
    <dgm:cxn modelId="{DC6C5AB7-C41E-4341-A838-8BD2994534A3}" type="presParOf" srcId="{4BCA92CC-1AE2-4301-BA08-D3D002EC01FF}" destId="{FC0EAAA5-3FF6-45F4-9644-952E41230549}" srcOrd="0" destOrd="0" presId="urn:microsoft.com/office/officeart/2008/layout/LinedList"/>
    <dgm:cxn modelId="{00396389-FABE-468D-ACAA-F03DBB93B856}" type="presParOf" srcId="{4BCA92CC-1AE2-4301-BA08-D3D002EC01FF}" destId="{01303A9F-A652-4CD3-8ED8-50241A78ECC9}" srcOrd="1" destOrd="0" presId="urn:microsoft.com/office/officeart/2008/layout/LinedList"/>
    <dgm:cxn modelId="{119E948F-77ED-42DB-8F7A-F9FEA0E75AC1}" type="presParOf" srcId="{D0C26128-DAA4-4EDF-BFC0-525A90BBFD01}" destId="{E731DE24-49EC-44E4-BE4A-E616E8F7C876}" srcOrd="8" destOrd="0" presId="urn:microsoft.com/office/officeart/2008/layout/LinedList"/>
    <dgm:cxn modelId="{6E886B1B-275D-4B0C-9388-E33282782C19}" type="presParOf" srcId="{D0C26128-DAA4-4EDF-BFC0-525A90BBFD01}" destId="{C0E3EB01-12E6-430B-A748-F6D21E486193}" srcOrd="9" destOrd="0" presId="urn:microsoft.com/office/officeart/2008/layout/LinedList"/>
    <dgm:cxn modelId="{4A2795EC-77C5-4B25-89E8-943CCE79E12C}" type="presParOf" srcId="{C0E3EB01-12E6-430B-A748-F6D21E486193}" destId="{BAD4D2B1-1438-42EE-B954-661443B35306}" srcOrd="0" destOrd="0" presId="urn:microsoft.com/office/officeart/2008/layout/LinedList"/>
    <dgm:cxn modelId="{8A241033-DE54-40CA-8FC4-654BD414C4A7}" type="presParOf" srcId="{C0E3EB01-12E6-430B-A748-F6D21E486193}" destId="{2EAAE4C0-A050-4BD9-B98D-4701ADC7503E}" srcOrd="1" destOrd="0" presId="urn:microsoft.com/office/officeart/2008/layout/LinedList"/>
    <dgm:cxn modelId="{8678A264-C3BE-426D-9F6F-DE80F150569C}" type="presParOf" srcId="{D0C26128-DAA4-4EDF-BFC0-525A90BBFD01}" destId="{EC4D6DC3-5236-4A9E-88D0-73A863614A13}" srcOrd="10" destOrd="0" presId="urn:microsoft.com/office/officeart/2008/layout/LinedList"/>
    <dgm:cxn modelId="{AD622290-93E8-4B6B-A64C-761A51AD01B3}" type="presParOf" srcId="{D0C26128-DAA4-4EDF-BFC0-525A90BBFD01}" destId="{BE4BB02B-B37A-4ACB-B80E-3E2DCA94FD69}" srcOrd="11" destOrd="0" presId="urn:microsoft.com/office/officeart/2008/layout/LinedList"/>
    <dgm:cxn modelId="{A8AB9556-3110-43E6-BE00-7556D6C7BE39}" type="presParOf" srcId="{BE4BB02B-B37A-4ACB-B80E-3E2DCA94FD69}" destId="{ACDADCC4-9FBA-43E8-B868-DBDDBF563ABC}" srcOrd="0" destOrd="0" presId="urn:microsoft.com/office/officeart/2008/layout/LinedList"/>
    <dgm:cxn modelId="{DC08A503-689B-4583-888F-6E4E522F5314}" type="presParOf" srcId="{BE4BB02B-B37A-4ACB-B80E-3E2DCA94FD69}" destId="{92D32C37-98F6-409E-9A1B-945112C13B25}" srcOrd="1" destOrd="0" presId="urn:microsoft.com/office/officeart/2008/layout/LinedList"/>
    <dgm:cxn modelId="{6C4B92AE-A390-4A49-AEFB-6D68225AFCFB}" type="presParOf" srcId="{D0C26128-DAA4-4EDF-BFC0-525A90BBFD01}" destId="{0C0E5986-25D0-4BBC-BA79-20F0426EAF46}" srcOrd="12" destOrd="0" presId="urn:microsoft.com/office/officeart/2008/layout/LinedList"/>
    <dgm:cxn modelId="{1E6228DD-E3CB-4DC0-A0CF-9817D15D393C}" type="presParOf" srcId="{D0C26128-DAA4-4EDF-BFC0-525A90BBFD01}" destId="{C8FE732C-1CAA-4142-BE4D-49932F33CA94}" srcOrd="13" destOrd="0" presId="urn:microsoft.com/office/officeart/2008/layout/LinedList"/>
    <dgm:cxn modelId="{0EF9E3DF-9A70-440D-A586-B982F58C0819}" type="presParOf" srcId="{C8FE732C-1CAA-4142-BE4D-49932F33CA94}" destId="{B6B43344-8EF5-453F-8A76-237A86881701}" srcOrd="0" destOrd="0" presId="urn:microsoft.com/office/officeart/2008/layout/LinedList"/>
    <dgm:cxn modelId="{7E66ED16-2514-4870-BF20-5AB48E5804AF}" type="presParOf" srcId="{C8FE732C-1CAA-4142-BE4D-49932F33CA94}" destId="{199E7655-1617-4942-9A6C-A17C0D3C3642}" srcOrd="1" destOrd="0" presId="urn:microsoft.com/office/officeart/2008/layout/LinedList"/>
    <dgm:cxn modelId="{8328D64B-A87A-4CFE-AFF3-09383C2AA6B3}" type="presParOf" srcId="{D0C26128-DAA4-4EDF-BFC0-525A90BBFD01}" destId="{465F17F4-0343-4BBF-9E71-23F7265F0A06}" srcOrd="14" destOrd="0" presId="urn:microsoft.com/office/officeart/2008/layout/LinedList"/>
    <dgm:cxn modelId="{833D6B38-6253-403A-89A0-C5FC44261A16}" type="presParOf" srcId="{D0C26128-DAA4-4EDF-BFC0-525A90BBFD01}" destId="{FFEAFC28-B8AB-4635-A233-91A093ABE96E}" srcOrd="15" destOrd="0" presId="urn:microsoft.com/office/officeart/2008/layout/LinedList"/>
    <dgm:cxn modelId="{021D4FD2-0699-46E1-BB5E-14B7CB54929C}" type="presParOf" srcId="{FFEAFC28-B8AB-4635-A233-91A093ABE96E}" destId="{7FF5B2BD-D9B2-4205-AAFA-49C3306673A8}" srcOrd="0" destOrd="0" presId="urn:microsoft.com/office/officeart/2008/layout/LinedList"/>
    <dgm:cxn modelId="{A0D93DC3-09A7-4AB7-A002-3C57CA0179D1}" type="presParOf" srcId="{FFEAFC28-B8AB-4635-A233-91A093ABE96E}" destId="{07D851E8-7AD5-4A96-931B-44B8E1CD56E1}" srcOrd="1" destOrd="0" presId="urn:microsoft.com/office/officeart/2008/layout/LinedList"/>
    <dgm:cxn modelId="{4B2142AB-88F1-4837-B6A4-9B10E51F24D0}" type="presParOf" srcId="{D0C26128-DAA4-4EDF-BFC0-525A90BBFD01}" destId="{5935BFC1-20A7-4179-AF95-044FB8CFE9F1}" srcOrd="16" destOrd="0" presId="urn:microsoft.com/office/officeart/2008/layout/LinedList"/>
    <dgm:cxn modelId="{6312BB14-3199-481B-9D9C-62323C5DD828}" type="presParOf" srcId="{D0C26128-DAA4-4EDF-BFC0-525A90BBFD01}" destId="{3081B4C8-2875-4D2E-A706-128AE8162379}" srcOrd="17" destOrd="0" presId="urn:microsoft.com/office/officeart/2008/layout/LinedList"/>
    <dgm:cxn modelId="{3AF6CEED-393A-4B8D-B664-61F7020F3C97}" type="presParOf" srcId="{3081B4C8-2875-4D2E-A706-128AE8162379}" destId="{63AF72A3-8B1D-435F-A4CD-95F8147D52DA}" srcOrd="0" destOrd="0" presId="urn:microsoft.com/office/officeart/2008/layout/LinedList"/>
    <dgm:cxn modelId="{93244C40-0DE7-4334-88B2-FA32705E7F4C}" type="presParOf" srcId="{3081B4C8-2875-4D2E-A706-128AE8162379}" destId="{4CBD3C47-ABC4-4DA5-B338-0C7D050BCECF}" srcOrd="1" destOrd="0" presId="urn:microsoft.com/office/officeart/2008/layout/LinedList"/>
    <dgm:cxn modelId="{CE5B9807-B2D0-4D92-9239-8D4F16E37C06}" type="presParOf" srcId="{D0C26128-DAA4-4EDF-BFC0-525A90BBFD01}" destId="{BFD61C4E-9601-48BE-9D70-4142539D1FA5}" srcOrd="18" destOrd="0" presId="urn:microsoft.com/office/officeart/2008/layout/LinedList"/>
    <dgm:cxn modelId="{B5540CAE-0316-463B-90AE-1769C6FDF635}" type="presParOf" srcId="{D0C26128-DAA4-4EDF-BFC0-525A90BBFD01}" destId="{D85D2089-B58C-47D3-A542-2A8880BDE90F}" srcOrd="19" destOrd="0" presId="urn:microsoft.com/office/officeart/2008/layout/LinedList"/>
    <dgm:cxn modelId="{11A2DF83-7EF9-44C4-A942-D2386626A343}" type="presParOf" srcId="{D85D2089-B58C-47D3-A542-2A8880BDE90F}" destId="{ABF14EBF-5D6E-4197-BADE-2ADE37AFB348}" srcOrd="0" destOrd="0" presId="urn:microsoft.com/office/officeart/2008/layout/LinedList"/>
    <dgm:cxn modelId="{ED17334D-5F46-495C-B6C1-464211CBC695}" type="presParOf" srcId="{D85D2089-B58C-47D3-A542-2A8880BDE90F}" destId="{6EB0A5BE-43F6-4BEF-9398-D4174747B5C1}" srcOrd="1" destOrd="0" presId="urn:microsoft.com/office/officeart/2008/layout/LinedList"/>
    <dgm:cxn modelId="{1B91DEC6-007A-473D-9EAA-297ECEDCFEA7}" type="presParOf" srcId="{D0C26128-DAA4-4EDF-BFC0-525A90BBFD01}" destId="{C4C343A2-491E-49A5-9456-4A00392BB6C7}" srcOrd="20" destOrd="0" presId="urn:microsoft.com/office/officeart/2008/layout/LinedList"/>
    <dgm:cxn modelId="{CB472787-3BEB-4DF6-9EE9-1773F8751631}" type="presParOf" srcId="{D0C26128-DAA4-4EDF-BFC0-525A90BBFD01}" destId="{18CA16DA-113D-4D66-9FB8-AF9E7CB40B92}" srcOrd="21" destOrd="0" presId="urn:microsoft.com/office/officeart/2008/layout/LinedList"/>
    <dgm:cxn modelId="{CDC08651-9801-4AC1-848D-8891C388269D}" type="presParOf" srcId="{18CA16DA-113D-4D66-9FB8-AF9E7CB40B92}" destId="{30E3F7FE-2EEA-4425-8AA6-A4420835A44A}" srcOrd="0" destOrd="0" presId="urn:microsoft.com/office/officeart/2008/layout/LinedList"/>
    <dgm:cxn modelId="{1AB00A97-E729-4111-9BD4-295ACE25E183}" type="presParOf" srcId="{18CA16DA-113D-4D66-9FB8-AF9E7CB40B92}" destId="{86CB498B-DE0C-4A00-8FC2-92DBCF315E13}" srcOrd="1" destOrd="0" presId="urn:microsoft.com/office/officeart/2008/layout/LinedList"/>
    <dgm:cxn modelId="{6DD06CB4-6011-4375-B754-D518AD6BD0CD}" type="presParOf" srcId="{D0C26128-DAA4-4EDF-BFC0-525A90BBFD01}" destId="{11A79AC6-797E-483F-B145-44597F6EE361}" srcOrd="22" destOrd="0" presId="urn:microsoft.com/office/officeart/2008/layout/LinedList"/>
    <dgm:cxn modelId="{7139AC1A-F8AF-4860-AD85-6E35938EE68D}" type="presParOf" srcId="{D0C26128-DAA4-4EDF-BFC0-525A90BBFD01}" destId="{7DA74910-3D9E-4897-BB53-2ADEFABF1BBC}" srcOrd="23" destOrd="0" presId="urn:microsoft.com/office/officeart/2008/layout/LinedList"/>
    <dgm:cxn modelId="{FC3106F8-EAAF-47E9-A7D4-B509E0FA1CBC}" type="presParOf" srcId="{7DA74910-3D9E-4897-BB53-2ADEFABF1BBC}" destId="{AD22141B-CDF8-4DA1-BF1B-29C673DFE662}" srcOrd="0" destOrd="0" presId="urn:microsoft.com/office/officeart/2008/layout/LinedList"/>
    <dgm:cxn modelId="{DBD5DFC2-ACE9-4C9D-B39A-B11D77B2AF8F}" type="presParOf" srcId="{7DA74910-3D9E-4897-BB53-2ADEFABF1BBC}" destId="{946647F5-44BB-4FB3-958A-91164452E9AD}" srcOrd="1" destOrd="0" presId="urn:microsoft.com/office/officeart/2008/layout/LinedList"/>
    <dgm:cxn modelId="{EED986BF-3330-47A5-B122-E30ED71D3210}" type="presParOf" srcId="{D0C26128-DAA4-4EDF-BFC0-525A90BBFD01}" destId="{CC7BC58A-5718-42BA-9EB2-47264CCF527D}" srcOrd="24" destOrd="0" presId="urn:microsoft.com/office/officeart/2008/layout/LinedList"/>
    <dgm:cxn modelId="{02146358-21E9-4E1A-AC92-D22CC011BAB2}" type="presParOf" srcId="{D0C26128-DAA4-4EDF-BFC0-525A90BBFD01}" destId="{2382C138-86AB-4E3E-BAB3-B4972525D185}" srcOrd="25" destOrd="0" presId="urn:microsoft.com/office/officeart/2008/layout/LinedList"/>
    <dgm:cxn modelId="{BB479835-5016-4E92-B032-433EF89E1F17}" type="presParOf" srcId="{2382C138-86AB-4E3E-BAB3-B4972525D185}" destId="{63A7E43D-85AE-4BE4-B386-F8697AC198F3}" srcOrd="0" destOrd="0" presId="urn:microsoft.com/office/officeart/2008/layout/LinedList"/>
    <dgm:cxn modelId="{226924D7-003F-44B9-B7DF-FF2BC0E5C572}" type="presParOf" srcId="{2382C138-86AB-4E3E-BAB3-B4972525D185}" destId="{344B3228-B192-4FAB-AD97-07E6A2E66588}" srcOrd="1" destOrd="0" presId="urn:microsoft.com/office/officeart/2008/layout/LinedList"/>
    <dgm:cxn modelId="{BF5696C3-85F8-417A-9BF1-AF8D06D753B7}" type="presParOf" srcId="{D0C26128-DAA4-4EDF-BFC0-525A90BBFD01}" destId="{FCAF592D-6CA0-489D-8524-648239138212}" srcOrd="26" destOrd="0" presId="urn:microsoft.com/office/officeart/2008/layout/LinedList"/>
    <dgm:cxn modelId="{DE3E17DD-3FA3-4E98-A300-BB0C420AE108}" type="presParOf" srcId="{D0C26128-DAA4-4EDF-BFC0-525A90BBFD01}" destId="{E7247078-4339-4C20-9D8E-1A93BB657831}" srcOrd="27" destOrd="0" presId="urn:microsoft.com/office/officeart/2008/layout/LinedList"/>
    <dgm:cxn modelId="{84B75296-F9E4-4D5F-8C15-7C55C165B7F4}" type="presParOf" srcId="{E7247078-4339-4C20-9D8E-1A93BB657831}" destId="{41AFF7B5-EB08-4E56-BC48-83EF71C13A74}" srcOrd="0" destOrd="0" presId="urn:microsoft.com/office/officeart/2008/layout/LinedList"/>
    <dgm:cxn modelId="{112694B2-13AF-44DB-BBED-E932A248D8BC}" type="presParOf" srcId="{E7247078-4339-4C20-9D8E-1A93BB657831}" destId="{463E012B-AAE7-4BAD-9C7A-171358AA132C}" srcOrd="1" destOrd="0" presId="urn:microsoft.com/office/officeart/2008/layout/LinedList"/>
    <dgm:cxn modelId="{FF14D736-C99F-446D-8617-B9D0C5C09314}" type="presParOf" srcId="{D0C26128-DAA4-4EDF-BFC0-525A90BBFD01}" destId="{5433992C-D87A-49FD-B47B-274CD3C8AA62}" srcOrd="28" destOrd="0" presId="urn:microsoft.com/office/officeart/2008/layout/LinedList"/>
    <dgm:cxn modelId="{56A0ACBE-5CF5-4C14-A4CE-F7106B7EC431}" type="presParOf" srcId="{D0C26128-DAA4-4EDF-BFC0-525A90BBFD01}" destId="{62D8BE74-6F1D-48A2-B0A0-F8675F05FF5D}" srcOrd="29" destOrd="0" presId="urn:microsoft.com/office/officeart/2008/layout/LinedList"/>
    <dgm:cxn modelId="{353E7C7C-AC9D-485B-A4F0-2155DDCA2BD0}" type="presParOf" srcId="{62D8BE74-6F1D-48A2-B0A0-F8675F05FF5D}" destId="{4D883877-60BB-4A5E-A212-23889005D2BD}" srcOrd="0" destOrd="0" presId="urn:microsoft.com/office/officeart/2008/layout/LinedList"/>
    <dgm:cxn modelId="{9CE1A6BF-7CC3-4C76-9471-B50A8AB9F611}" type="presParOf" srcId="{62D8BE74-6F1D-48A2-B0A0-F8675F05FF5D}" destId="{C5DEE48B-03DF-4D89-BA55-DD65DB5D3754}" srcOrd="1" destOrd="0" presId="urn:microsoft.com/office/officeart/2008/layout/LinedList"/>
    <dgm:cxn modelId="{BA67BDD6-A89C-4FB2-8040-8D74DF5D651D}" type="presParOf" srcId="{D0C26128-DAA4-4EDF-BFC0-525A90BBFD01}" destId="{A6605A9A-14D2-4C88-948C-DCF22AD72483}" srcOrd="30" destOrd="0" presId="urn:microsoft.com/office/officeart/2008/layout/LinedList"/>
    <dgm:cxn modelId="{CA2B4474-CF23-4170-9E7E-3BA8B89B9793}" type="presParOf" srcId="{D0C26128-DAA4-4EDF-BFC0-525A90BBFD01}" destId="{4E06145F-3D1A-41FD-835C-357CF2F7EB77}" srcOrd="31" destOrd="0" presId="urn:microsoft.com/office/officeart/2008/layout/LinedList"/>
    <dgm:cxn modelId="{DE8433E4-5DF2-4EA0-B065-3E9E03A1B31C}" type="presParOf" srcId="{4E06145F-3D1A-41FD-835C-357CF2F7EB77}" destId="{78642C62-6BEF-42D0-B413-CC18F4FBC355}" srcOrd="0" destOrd="0" presId="urn:microsoft.com/office/officeart/2008/layout/LinedList"/>
    <dgm:cxn modelId="{D78B8065-E4B7-4CC2-AEFE-0CC21470391C}" type="presParOf" srcId="{4E06145F-3D1A-41FD-835C-357CF2F7EB77}" destId="{AD87EEBB-7C9B-479D-B603-E1445E9DDB5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C68695-1EF3-554C-9301-74DB9154B720}">
      <dsp:nvSpPr>
        <dsp:cNvPr id="0" name=""/>
        <dsp:cNvSpPr/>
      </dsp:nvSpPr>
      <dsp:spPr>
        <a:xfrm rot="5400000">
          <a:off x="-164404" y="168568"/>
          <a:ext cx="1096031" cy="767222"/>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Data</a:t>
          </a:r>
        </a:p>
      </dsp:txBody>
      <dsp:txXfrm rot="-5400000">
        <a:off x="1" y="387774"/>
        <a:ext cx="767222" cy="328809"/>
      </dsp:txXfrm>
    </dsp:sp>
    <dsp:sp modelId="{093B5388-B0F0-724B-B5E0-FDE8F7E32ED4}">
      <dsp:nvSpPr>
        <dsp:cNvPr id="0" name=""/>
        <dsp:cNvSpPr/>
      </dsp:nvSpPr>
      <dsp:spPr>
        <a:xfrm rot="5400000">
          <a:off x="1829482" y="-1058096"/>
          <a:ext cx="712420" cy="2836940"/>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Indicator : Maternal death rate by registered live birth</a:t>
          </a:r>
        </a:p>
      </dsp:txBody>
      <dsp:txXfrm rot="-5400000">
        <a:off x="767223" y="38940"/>
        <a:ext cx="2802163" cy="642866"/>
      </dsp:txXfrm>
    </dsp:sp>
    <dsp:sp modelId="{FE271385-90FE-9C45-B6F5-A26FD2300372}">
      <dsp:nvSpPr>
        <dsp:cNvPr id="0" name=""/>
        <dsp:cNvSpPr/>
      </dsp:nvSpPr>
      <dsp:spPr>
        <a:xfrm rot="5400000">
          <a:off x="-164404" y="1128849"/>
          <a:ext cx="1096031" cy="767222"/>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Period</a:t>
          </a:r>
        </a:p>
      </dsp:txBody>
      <dsp:txXfrm rot="-5400000">
        <a:off x="1" y="1348055"/>
        <a:ext cx="767222" cy="328809"/>
      </dsp:txXfrm>
    </dsp:sp>
    <dsp:sp modelId="{C37E0251-25B5-8F47-BAB7-2EFF6E0946F0}">
      <dsp:nvSpPr>
        <dsp:cNvPr id="0" name=""/>
        <dsp:cNvSpPr/>
      </dsp:nvSpPr>
      <dsp:spPr>
        <a:xfrm rot="5400000">
          <a:off x="1829482" y="-97815"/>
          <a:ext cx="712420" cy="2836940"/>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Fixed period -  yearly - 2023</a:t>
          </a:r>
        </a:p>
      </dsp:txBody>
      <dsp:txXfrm rot="-5400000">
        <a:off x="767223" y="999221"/>
        <a:ext cx="2802163" cy="642866"/>
      </dsp:txXfrm>
    </dsp:sp>
    <dsp:sp modelId="{BDE4CD6C-F1B8-AD42-83CA-BBA04B5A5B9E}">
      <dsp:nvSpPr>
        <dsp:cNvPr id="0" name=""/>
        <dsp:cNvSpPr/>
      </dsp:nvSpPr>
      <dsp:spPr>
        <a:xfrm rot="5400000">
          <a:off x="-164404" y="2089130"/>
          <a:ext cx="1096031" cy="767222"/>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Organization</a:t>
          </a:r>
        </a:p>
      </dsp:txBody>
      <dsp:txXfrm rot="-5400000">
        <a:off x="1" y="2308336"/>
        <a:ext cx="767222" cy="328809"/>
      </dsp:txXfrm>
    </dsp:sp>
    <dsp:sp modelId="{5AE4D53D-F651-E346-B655-0C83AAA4E590}">
      <dsp:nvSpPr>
        <dsp:cNvPr id="0" name=""/>
        <dsp:cNvSpPr/>
      </dsp:nvSpPr>
      <dsp:spPr>
        <a:xfrm rot="5400000">
          <a:off x="1829482" y="862465"/>
          <a:ext cx="712420" cy="2836940"/>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Sierra Leone - level = Chiefdom</a:t>
          </a:r>
        </a:p>
      </dsp:txBody>
      <dsp:txXfrm rot="-5400000">
        <a:off x="767223" y="1959502"/>
        <a:ext cx="2802163" cy="642866"/>
      </dsp:txXfrm>
    </dsp:sp>
    <dsp:sp modelId="{7CB26705-1516-9E40-A203-CB10EB3ECFD3}">
      <dsp:nvSpPr>
        <dsp:cNvPr id="0" name=""/>
        <dsp:cNvSpPr/>
      </dsp:nvSpPr>
      <dsp:spPr>
        <a:xfrm rot="5400000">
          <a:off x="-164404" y="3049410"/>
          <a:ext cx="1096031" cy="767222"/>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Area</a:t>
          </a:r>
        </a:p>
      </dsp:txBody>
      <dsp:txXfrm rot="-5400000">
        <a:off x="1" y="3268616"/>
        <a:ext cx="767222" cy="328809"/>
      </dsp:txXfrm>
    </dsp:sp>
    <dsp:sp modelId="{67AA591C-086B-6F46-942A-08FA37F60C00}">
      <dsp:nvSpPr>
        <dsp:cNvPr id="0" name=""/>
        <dsp:cNvSpPr/>
      </dsp:nvSpPr>
      <dsp:spPr>
        <a:xfrm rot="5400000">
          <a:off x="1829482" y="1822745"/>
          <a:ext cx="712420" cy="2836940"/>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Eastern area and Western area</a:t>
          </a:r>
        </a:p>
      </dsp:txBody>
      <dsp:txXfrm rot="-5400000">
        <a:off x="767223" y="2919782"/>
        <a:ext cx="2802163" cy="642866"/>
      </dsp:txXfrm>
    </dsp:sp>
    <dsp:sp modelId="{7CDD07DA-781B-D249-BCAD-C4D304CE705D}">
      <dsp:nvSpPr>
        <dsp:cNvPr id="0" name=""/>
        <dsp:cNvSpPr/>
      </dsp:nvSpPr>
      <dsp:spPr>
        <a:xfrm rot="5400000">
          <a:off x="-164404" y="4009691"/>
          <a:ext cx="1096031" cy="767222"/>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Visualization</a:t>
          </a:r>
        </a:p>
      </dsp:txBody>
      <dsp:txXfrm rot="-5400000">
        <a:off x="1" y="4228897"/>
        <a:ext cx="767222" cy="328809"/>
      </dsp:txXfrm>
    </dsp:sp>
    <dsp:sp modelId="{25152328-25A3-FA47-9914-1D7F4E533F52}">
      <dsp:nvSpPr>
        <dsp:cNvPr id="0" name=""/>
        <dsp:cNvSpPr/>
      </dsp:nvSpPr>
      <dsp:spPr>
        <a:xfrm rot="5400000">
          <a:off x="1829482" y="2783026"/>
          <a:ext cx="712420" cy="2836940"/>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a:t>Column graph</a:t>
          </a:r>
        </a:p>
      </dsp:txBody>
      <dsp:txXfrm rot="-5400000">
        <a:off x="767223" y="3880063"/>
        <a:ext cx="2802163" cy="642866"/>
      </dsp:txXfrm>
    </dsp:sp>
    <dsp:sp modelId="{D72CFBBF-4196-E944-9AD1-1473FD4F4F28}">
      <dsp:nvSpPr>
        <dsp:cNvPr id="0" name=""/>
        <dsp:cNvSpPr/>
      </dsp:nvSpPr>
      <dsp:spPr>
        <a:xfrm rot="5400000">
          <a:off x="-164404" y="4969972"/>
          <a:ext cx="1096031" cy="767222"/>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Configuration</a:t>
          </a:r>
        </a:p>
      </dsp:txBody>
      <dsp:txXfrm rot="-5400000">
        <a:off x="1" y="5189178"/>
        <a:ext cx="767222" cy="328809"/>
      </dsp:txXfrm>
    </dsp:sp>
    <dsp:sp modelId="{BC9AED48-ED56-0B48-B23A-F0EE4A38F05D}">
      <dsp:nvSpPr>
        <dsp:cNvPr id="0" name=""/>
        <dsp:cNvSpPr/>
      </dsp:nvSpPr>
      <dsp:spPr>
        <a:xfrm rot="5400000">
          <a:off x="1829482" y="3743307"/>
          <a:ext cx="712420" cy="2836940"/>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rtl="0">
            <a:lnSpc>
              <a:spcPct val="90000"/>
            </a:lnSpc>
            <a:spcBef>
              <a:spcPct val="0"/>
            </a:spcBef>
            <a:spcAft>
              <a:spcPct val="15000"/>
            </a:spcAft>
            <a:buChar char="•"/>
          </a:pPr>
          <a:r>
            <a:rPr lang="en-US" sz="1400" kern="1200">
              <a:latin typeface="Aptos Display" panose="02110004020202020204"/>
            </a:rPr>
            <a:t>Series = Area, Category = Organization, Filter = Period and data</a:t>
          </a:r>
          <a:endParaRPr lang="en-US" sz="1400" kern="1200"/>
        </a:p>
      </dsp:txBody>
      <dsp:txXfrm rot="-5400000">
        <a:off x="767223" y="4840344"/>
        <a:ext cx="2802163" cy="6428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587BA-CB32-45D9-A399-6F653E9EF2E9}">
      <dsp:nvSpPr>
        <dsp:cNvPr id="0" name=""/>
        <dsp:cNvSpPr/>
      </dsp:nvSpPr>
      <dsp:spPr>
        <a:xfrm>
          <a:off x="0" y="39687"/>
          <a:ext cx="3286125" cy="197167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Within Western Chiefdoms, </a:t>
          </a:r>
          <a:r>
            <a:rPr lang="en-US" sz="2200" kern="1200" dirty="0" err="1"/>
            <a:t>Tainkatopa</a:t>
          </a:r>
          <a:r>
            <a:rPr lang="en-US" sz="2200" kern="1200" dirty="0"/>
            <a:t> </a:t>
          </a:r>
          <a:r>
            <a:rPr lang="en-US" sz="2200" kern="1200" dirty="0" err="1"/>
            <a:t>Makama</a:t>
          </a:r>
          <a:r>
            <a:rPr lang="en-US" sz="2200" kern="1200" dirty="0"/>
            <a:t> </a:t>
          </a:r>
          <a:r>
            <a:rPr lang="en-US" sz="2200" kern="1200" dirty="0" err="1"/>
            <a:t>Safrokoh</a:t>
          </a:r>
          <a:r>
            <a:rPr lang="en-US" sz="2200" kern="1200" dirty="0"/>
            <a:t> has the highest Maternal Death Rate with value = 2469.14</a:t>
          </a:r>
        </a:p>
      </dsp:txBody>
      <dsp:txXfrm>
        <a:off x="0" y="39687"/>
        <a:ext cx="3286125" cy="1971675"/>
      </dsp:txXfrm>
    </dsp:sp>
    <dsp:sp modelId="{0F631538-502F-406C-948C-B2F88B9CFD2F}">
      <dsp:nvSpPr>
        <dsp:cNvPr id="0" name=""/>
        <dsp:cNvSpPr/>
      </dsp:nvSpPr>
      <dsp:spPr>
        <a:xfrm>
          <a:off x="3614737" y="39687"/>
          <a:ext cx="3286125" cy="1971675"/>
        </a:xfrm>
        <a:prstGeom prst="rect">
          <a:avLst/>
        </a:prstGeom>
        <a:gradFill rotWithShape="0">
          <a:gsLst>
            <a:gs pos="0">
              <a:schemeClr val="accent2">
                <a:hueOff val="1288723"/>
                <a:satOff val="-3699"/>
                <a:lumOff val="-5922"/>
                <a:alphaOff val="0"/>
                <a:satMod val="103000"/>
                <a:lumMod val="102000"/>
                <a:tint val="94000"/>
              </a:schemeClr>
            </a:gs>
            <a:gs pos="50000">
              <a:schemeClr val="accent2">
                <a:hueOff val="1288723"/>
                <a:satOff val="-3699"/>
                <a:lumOff val="-5922"/>
                <a:alphaOff val="0"/>
                <a:satMod val="110000"/>
                <a:lumMod val="100000"/>
                <a:shade val="100000"/>
              </a:schemeClr>
            </a:gs>
            <a:gs pos="100000">
              <a:schemeClr val="accent2">
                <a:hueOff val="1288723"/>
                <a:satOff val="-3699"/>
                <a:lumOff val="-5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1.Bureh </a:t>
          </a:r>
          <a:r>
            <a:rPr lang="en-US" sz="2200" kern="1200" dirty="0" err="1"/>
            <a:t>Kasseh</a:t>
          </a:r>
          <a:r>
            <a:rPr lang="en-US" sz="2200" kern="1200" dirty="0"/>
            <a:t> </a:t>
          </a:r>
          <a:r>
            <a:rPr lang="en-US" sz="2200" kern="1200" dirty="0" err="1"/>
            <a:t>Maconteh</a:t>
          </a:r>
          <a:r>
            <a:rPr lang="en-US" sz="2200" kern="1200" dirty="0"/>
            <a:t>: 255.54 per registered live birth</a:t>
          </a:r>
        </a:p>
      </dsp:txBody>
      <dsp:txXfrm>
        <a:off x="3614737" y="39687"/>
        <a:ext cx="3286125" cy="1971675"/>
      </dsp:txXfrm>
    </dsp:sp>
    <dsp:sp modelId="{8D24C9C6-400B-47EC-82BE-0A5AA1D43730}">
      <dsp:nvSpPr>
        <dsp:cNvPr id="0" name=""/>
        <dsp:cNvSpPr/>
      </dsp:nvSpPr>
      <dsp:spPr>
        <a:xfrm>
          <a:off x="7229475" y="39687"/>
          <a:ext cx="3286125" cy="1971675"/>
        </a:xfrm>
        <a:prstGeom prst="rect">
          <a:avLst/>
        </a:prstGeom>
        <a:gradFill rotWithShape="0">
          <a:gsLst>
            <a:gs pos="0">
              <a:schemeClr val="accent2">
                <a:hueOff val="2577445"/>
                <a:satOff val="-7397"/>
                <a:lumOff val="-11844"/>
                <a:alphaOff val="0"/>
                <a:satMod val="103000"/>
                <a:lumMod val="102000"/>
                <a:tint val="94000"/>
              </a:schemeClr>
            </a:gs>
            <a:gs pos="50000">
              <a:schemeClr val="accent2">
                <a:hueOff val="2577445"/>
                <a:satOff val="-7397"/>
                <a:lumOff val="-11844"/>
                <a:alphaOff val="0"/>
                <a:satMod val="110000"/>
                <a:lumMod val="100000"/>
                <a:shade val="100000"/>
              </a:schemeClr>
            </a:gs>
            <a:gs pos="100000">
              <a:schemeClr val="accent2">
                <a:hueOff val="2577445"/>
                <a:satOff val="-7397"/>
                <a:lumOff val="-1184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2. </a:t>
          </a:r>
          <a:r>
            <a:rPr lang="en-US" sz="2200" kern="1200" err="1"/>
            <a:t>Maforki</a:t>
          </a:r>
          <a:r>
            <a:rPr lang="en-US" sz="2200" kern="1200"/>
            <a:t>: 496.28 per registered live birth</a:t>
          </a:r>
        </a:p>
      </dsp:txBody>
      <dsp:txXfrm>
        <a:off x="7229475" y="39687"/>
        <a:ext cx="3286125" cy="1971675"/>
      </dsp:txXfrm>
    </dsp:sp>
    <dsp:sp modelId="{A2A41EAA-6D82-4BDB-B140-E9D127A7F328}">
      <dsp:nvSpPr>
        <dsp:cNvPr id="0" name=""/>
        <dsp:cNvSpPr/>
      </dsp:nvSpPr>
      <dsp:spPr>
        <a:xfrm>
          <a:off x="0" y="2339975"/>
          <a:ext cx="3286125" cy="1971675"/>
        </a:xfrm>
        <a:prstGeom prst="rect">
          <a:avLst/>
        </a:prstGeom>
        <a:gradFill rotWithShape="0">
          <a:gsLst>
            <a:gs pos="0">
              <a:schemeClr val="accent2">
                <a:hueOff val="3866169"/>
                <a:satOff val="-11096"/>
                <a:lumOff val="-17765"/>
                <a:alphaOff val="0"/>
                <a:satMod val="103000"/>
                <a:lumMod val="102000"/>
                <a:tint val="94000"/>
              </a:schemeClr>
            </a:gs>
            <a:gs pos="50000">
              <a:schemeClr val="accent2">
                <a:hueOff val="3866169"/>
                <a:satOff val="-11096"/>
                <a:lumOff val="-17765"/>
                <a:alphaOff val="0"/>
                <a:satMod val="110000"/>
                <a:lumMod val="100000"/>
                <a:shade val="100000"/>
              </a:schemeClr>
            </a:gs>
            <a:gs pos="100000">
              <a:schemeClr val="accent2">
                <a:hueOff val="3866169"/>
                <a:satOff val="-11096"/>
                <a:lumOff val="-17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3. Buya </a:t>
          </a:r>
          <a:r>
            <a:rPr lang="en-US" sz="2200" kern="1200" err="1"/>
            <a:t>Romende</a:t>
          </a:r>
          <a:r>
            <a:rPr lang="en-US" sz="2200" kern="1200"/>
            <a:t>: 198.41 per registered live birth</a:t>
          </a:r>
        </a:p>
      </dsp:txBody>
      <dsp:txXfrm>
        <a:off x="0" y="2339975"/>
        <a:ext cx="3286125" cy="1971675"/>
      </dsp:txXfrm>
    </dsp:sp>
    <dsp:sp modelId="{9AB8E9C0-AC72-45A9-9F5D-1F7712E0FFFB}">
      <dsp:nvSpPr>
        <dsp:cNvPr id="0" name=""/>
        <dsp:cNvSpPr/>
      </dsp:nvSpPr>
      <dsp:spPr>
        <a:xfrm>
          <a:off x="3614737" y="2339975"/>
          <a:ext cx="3286125" cy="1971675"/>
        </a:xfrm>
        <a:prstGeom prst="rect">
          <a:avLst/>
        </a:prstGeom>
        <a:gradFill rotWithShape="0">
          <a:gsLst>
            <a:gs pos="0">
              <a:schemeClr val="accent2">
                <a:hueOff val="5154891"/>
                <a:satOff val="-14794"/>
                <a:lumOff val="-23687"/>
                <a:alphaOff val="0"/>
                <a:satMod val="103000"/>
                <a:lumMod val="102000"/>
                <a:tint val="94000"/>
              </a:schemeClr>
            </a:gs>
            <a:gs pos="50000">
              <a:schemeClr val="accent2">
                <a:hueOff val="5154891"/>
                <a:satOff val="-14794"/>
                <a:lumOff val="-23687"/>
                <a:alphaOff val="0"/>
                <a:satMod val="110000"/>
                <a:lumMod val="100000"/>
                <a:shade val="100000"/>
              </a:schemeClr>
            </a:gs>
            <a:gs pos="100000">
              <a:schemeClr val="accent2">
                <a:hueOff val="5154891"/>
                <a:satOff val="-14794"/>
                <a:lumOff val="-236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4. Dibia: 193. 05 registered live birth</a:t>
          </a:r>
        </a:p>
      </dsp:txBody>
      <dsp:txXfrm>
        <a:off x="3614737" y="2339975"/>
        <a:ext cx="3286125" cy="1971675"/>
      </dsp:txXfrm>
    </dsp:sp>
    <dsp:sp modelId="{F2B9F816-A9FB-4222-8E61-6307824FF5A8}">
      <dsp:nvSpPr>
        <dsp:cNvPr id="0" name=""/>
        <dsp:cNvSpPr/>
      </dsp:nvSpPr>
      <dsp:spPr>
        <a:xfrm>
          <a:off x="7229475" y="2339975"/>
          <a:ext cx="3286125" cy="1971675"/>
        </a:xfrm>
        <a:prstGeom prst="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5. </a:t>
          </a:r>
          <a:r>
            <a:rPr lang="en-US" sz="2200" kern="1200" err="1"/>
            <a:t>Marampa</a:t>
          </a:r>
          <a:r>
            <a:rPr lang="en-US" sz="2200" kern="1200"/>
            <a:t>: 247.93 per registered live birth</a:t>
          </a:r>
        </a:p>
      </dsp:txBody>
      <dsp:txXfrm>
        <a:off x="7229475" y="2339975"/>
        <a:ext cx="3286125" cy="197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1207D-1904-4B04-9AEF-69DD4D8621A0}">
      <dsp:nvSpPr>
        <dsp:cNvPr id="0" name=""/>
        <dsp:cNvSpPr/>
      </dsp:nvSpPr>
      <dsp:spPr>
        <a:xfrm>
          <a:off x="675617" y="3202"/>
          <a:ext cx="2414915" cy="14489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chemeClr val="bg1"/>
              </a:solidFill>
              <a:latin typeface="Aptos Display" panose="02110004020202020204"/>
            </a:rPr>
            <a:t>After following the steps mentioned in slide 1, modify period to include monthly data for 2024 and add period to rows and select Pivot table and download CSV.</a:t>
          </a:r>
          <a:endParaRPr lang="en-US" sz="1400" kern="1200">
            <a:solidFill>
              <a:schemeClr val="bg1"/>
            </a:solidFill>
          </a:endParaRPr>
        </a:p>
      </dsp:txBody>
      <dsp:txXfrm>
        <a:off x="718055" y="45640"/>
        <a:ext cx="2330039" cy="1364073"/>
      </dsp:txXfrm>
    </dsp:sp>
    <dsp:sp modelId="{46FC31CD-16C1-4946-89B0-CD2F98E218EA}">
      <dsp:nvSpPr>
        <dsp:cNvPr id="0" name=""/>
        <dsp:cNvSpPr/>
      </dsp:nvSpPr>
      <dsp:spPr>
        <a:xfrm>
          <a:off x="3303045" y="428227"/>
          <a:ext cx="511962" cy="5988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03045" y="548007"/>
        <a:ext cx="358373" cy="359339"/>
      </dsp:txXfrm>
    </dsp:sp>
    <dsp:sp modelId="{1223FF3D-9D72-4FD8-935C-E6B427765253}">
      <dsp:nvSpPr>
        <dsp:cNvPr id="0" name=""/>
        <dsp:cNvSpPr/>
      </dsp:nvSpPr>
      <dsp:spPr>
        <a:xfrm>
          <a:off x="4056499" y="3202"/>
          <a:ext cx="2414915" cy="14489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chemeClr val="bg1"/>
              </a:solidFill>
              <a:latin typeface="Aptos Display" panose="02110004020202020204"/>
            </a:rPr>
            <a:t> In R, </a:t>
          </a:r>
          <a:r>
            <a:rPr lang="en-US" sz="1400" b="1" kern="1200">
              <a:solidFill>
                <a:schemeClr val="bg1"/>
              </a:solidFill>
              <a:latin typeface="Aptos Display" panose="02110004020202020204"/>
            </a:rPr>
            <a:t>select  </a:t>
          </a:r>
          <a:r>
            <a:rPr lang="en-US" sz="1400" b="1" kern="1200" err="1">
              <a:solidFill>
                <a:schemeClr val="bg1"/>
              </a:solidFill>
              <a:latin typeface="Aptos Display" panose="02110004020202020204"/>
            </a:rPr>
            <a:t>organisationunitname</a:t>
          </a:r>
          <a:r>
            <a:rPr lang="en-US" sz="1400" b="1" kern="1200">
              <a:solidFill>
                <a:schemeClr val="bg1"/>
              </a:solidFill>
              <a:latin typeface="Aptos Display" panose="02110004020202020204"/>
            </a:rPr>
            <a:t>  = </a:t>
          </a:r>
          <a:r>
            <a:rPr lang="en-US" sz="1400" b="0" kern="1200" err="1">
              <a:solidFill>
                <a:schemeClr val="bg1"/>
              </a:solidFill>
            </a:rPr>
            <a:t>Tainkatopa</a:t>
          </a:r>
          <a:r>
            <a:rPr lang="en-US" sz="1400" b="0" kern="1200">
              <a:solidFill>
                <a:schemeClr val="bg1"/>
              </a:solidFill>
            </a:rPr>
            <a:t> Makama </a:t>
          </a:r>
          <a:r>
            <a:rPr lang="en-US" sz="1400" b="0" kern="1200" err="1">
              <a:solidFill>
                <a:schemeClr val="bg1"/>
              </a:solidFill>
            </a:rPr>
            <a:t>Safrokoh</a:t>
          </a:r>
          <a:endParaRPr lang="en-US" sz="1400" b="0" kern="1200">
            <a:solidFill>
              <a:schemeClr val="bg1"/>
            </a:solidFill>
          </a:endParaRPr>
        </a:p>
      </dsp:txBody>
      <dsp:txXfrm>
        <a:off x="4098937" y="45640"/>
        <a:ext cx="2330039" cy="1364073"/>
      </dsp:txXfrm>
    </dsp:sp>
    <dsp:sp modelId="{D24EA696-7F59-41D1-B9B2-D70781A5A4E4}">
      <dsp:nvSpPr>
        <dsp:cNvPr id="0" name=""/>
        <dsp:cNvSpPr/>
      </dsp:nvSpPr>
      <dsp:spPr>
        <a:xfrm rot="5400000">
          <a:off x="5007976" y="1621195"/>
          <a:ext cx="511962" cy="5988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5084288" y="1664664"/>
        <a:ext cx="359339" cy="358373"/>
      </dsp:txXfrm>
    </dsp:sp>
    <dsp:sp modelId="{8DC73069-EDF9-4402-AD1F-177441B02122}">
      <dsp:nvSpPr>
        <dsp:cNvPr id="0" name=""/>
        <dsp:cNvSpPr/>
      </dsp:nvSpPr>
      <dsp:spPr>
        <a:xfrm>
          <a:off x="4056499" y="2418117"/>
          <a:ext cx="2414915" cy="14489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chemeClr val="bg1"/>
              </a:solidFill>
              <a:latin typeface="Aptos Display" panose="02110004020202020204"/>
            </a:rPr>
            <a:t>Missing values imputed with </a:t>
          </a:r>
          <a:r>
            <a:rPr lang="en-US" sz="1400" b="1" kern="1200">
              <a:solidFill>
                <a:schemeClr val="bg1"/>
              </a:solidFill>
            </a:rPr>
            <a:t>linear interpolation</a:t>
          </a:r>
          <a:r>
            <a:rPr lang="en-US" sz="1400" kern="1200">
              <a:solidFill>
                <a:schemeClr val="bg1"/>
              </a:solidFill>
            </a:rPr>
            <a:t>.</a:t>
          </a:r>
        </a:p>
      </dsp:txBody>
      <dsp:txXfrm>
        <a:off x="4098937" y="2460555"/>
        <a:ext cx="2330039" cy="1364073"/>
      </dsp:txXfrm>
    </dsp:sp>
    <dsp:sp modelId="{B55B5697-524E-45E9-81E6-EC511EAD34A2}">
      <dsp:nvSpPr>
        <dsp:cNvPr id="0" name=""/>
        <dsp:cNvSpPr/>
      </dsp:nvSpPr>
      <dsp:spPr>
        <a:xfrm rot="10800000">
          <a:off x="3332024" y="2843142"/>
          <a:ext cx="511962" cy="5988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3485613" y="2962922"/>
        <a:ext cx="358373" cy="359339"/>
      </dsp:txXfrm>
    </dsp:sp>
    <dsp:sp modelId="{4BC9B487-0962-4DB7-831C-F540C3540327}">
      <dsp:nvSpPr>
        <dsp:cNvPr id="0" name=""/>
        <dsp:cNvSpPr/>
      </dsp:nvSpPr>
      <dsp:spPr>
        <a:xfrm>
          <a:off x="675617" y="2418117"/>
          <a:ext cx="2414915" cy="14489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chemeClr val="bg1"/>
              </a:solidFill>
            </a:rPr>
            <a:t>Calculate 3-month and 5-month moving averages on interpolated values</a:t>
          </a:r>
          <a:endParaRPr lang="en-US" sz="1400" kern="1200">
            <a:solidFill>
              <a:schemeClr val="bg1"/>
            </a:solidFill>
            <a:latin typeface="Aptos Display" panose="02110004020202020204"/>
          </a:endParaRPr>
        </a:p>
      </dsp:txBody>
      <dsp:txXfrm>
        <a:off x="718055" y="2460555"/>
        <a:ext cx="2330039" cy="1364073"/>
      </dsp:txXfrm>
    </dsp:sp>
    <dsp:sp modelId="{8D0CFE67-C1F8-424D-9F73-D4821223987C}">
      <dsp:nvSpPr>
        <dsp:cNvPr id="0" name=""/>
        <dsp:cNvSpPr/>
      </dsp:nvSpPr>
      <dsp:spPr>
        <a:xfrm rot="5400000">
          <a:off x="1627094" y="4036111"/>
          <a:ext cx="511962" cy="5988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703406" y="4079580"/>
        <a:ext cx="359339" cy="358373"/>
      </dsp:txXfrm>
    </dsp:sp>
    <dsp:sp modelId="{5413A149-A6D6-4EDC-A593-3C977D17721C}">
      <dsp:nvSpPr>
        <dsp:cNvPr id="0" name=""/>
        <dsp:cNvSpPr/>
      </dsp:nvSpPr>
      <dsp:spPr>
        <a:xfrm>
          <a:off x="675617" y="4833033"/>
          <a:ext cx="2414915" cy="14489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chemeClr val="bg1"/>
              </a:solidFill>
              <a:latin typeface="Aptos Display" panose="02110004020202020204"/>
            </a:rPr>
            <a:t>Calculate MAE and RMSE for both models</a:t>
          </a:r>
          <a:endParaRPr lang="en-US" sz="1400" kern="1200">
            <a:solidFill>
              <a:schemeClr val="bg1"/>
            </a:solidFill>
          </a:endParaRPr>
        </a:p>
      </dsp:txBody>
      <dsp:txXfrm>
        <a:off x="718055" y="4875471"/>
        <a:ext cx="2330039" cy="1364073"/>
      </dsp:txXfrm>
    </dsp:sp>
    <dsp:sp modelId="{592E21C5-52B7-48C4-B47C-30CB86C46985}">
      <dsp:nvSpPr>
        <dsp:cNvPr id="0" name=""/>
        <dsp:cNvSpPr/>
      </dsp:nvSpPr>
      <dsp:spPr>
        <a:xfrm>
          <a:off x="3303045" y="5258058"/>
          <a:ext cx="511962" cy="5988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303045" y="5377838"/>
        <a:ext cx="358373" cy="359339"/>
      </dsp:txXfrm>
    </dsp:sp>
    <dsp:sp modelId="{E8876A9F-2969-46E9-8D52-A9A5063136F9}">
      <dsp:nvSpPr>
        <dsp:cNvPr id="0" name=""/>
        <dsp:cNvSpPr/>
      </dsp:nvSpPr>
      <dsp:spPr>
        <a:xfrm>
          <a:off x="4056499" y="4833033"/>
          <a:ext cx="2414915" cy="14489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a:solidFill>
                <a:schemeClr val="bg1"/>
              </a:solidFill>
              <a:latin typeface="Aptos Display" panose="02110004020202020204"/>
            </a:rPr>
            <a:t>Predict values for January 2025.</a:t>
          </a:r>
          <a:endParaRPr lang="en-US" sz="1400" kern="1200">
            <a:solidFill>
              <a:schemeClr val="bg1"/>
            </a:solidFill>
          </a:endParaRPr>
        </a:p>
      </dsp:txBody>
      <dsp:txXfrm>
        <a:off x="4098937" y="4875471"/>
        <a:ext cx="2330039" cy="13640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F5BAE-A5B5-4ABF-B153-9143067524FD}">
      <dsp:nvSpPr>
        <dsp:cNvPr id="0" name=""/>
        <dsp:cNvSpPr/>
      </dsp:nvSpPr>
      <dsp:spPr>
        <a:xfrm>
          <a:off x="0" y="0"/>
          <a:ext cx="3876351" cy="83786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Columns – (Period):</a:t>
          </a:r>
          <a:r>
            <a:rPr lang="en-US" sz="1200" kern="1200"/>
            <a:t> April 2023 – December 2023 (9 months) + January 2024 – September 2024 (9 months). Which makes the total of 18 months.</a:t>
          </a:r>
        </a:p>
      </dsp:txBody>
      <dsp:txXfrm>
        <a:off x="24540" y="24540"/>
        <a:ext cx="2874203" cy="788782"/>
      </dsp:txXfrm>
    </dsp:sp>
    <dsp:sp modelId="{4F8254CE-22DB-46E8-94E5-95B41583FCFB}">
      <dsp:nvSpPr>
        <dsp:cNvPr id="0" name=""/>
        <dsp:cNvSpPr/>
      </dsp:nvSpPr>
      <dsp:spPr>
        <a:xfrm>
          <a:off x="289467" y="954231"/>
          <a:ext cx="3876351" cy="83786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Filter – (Data):</a:t>
          </a:r>
          <a:r>
            <a:rPr lang="en-US" sz="1200" kern="1200"/>
            <a:t> BCG Coverage &lt;1 year.</a:t>
          </a:r>
        </a:p>
      </dsp:txBody>
      <dsp:txXfrm>
        <a:off x="314007" y="978771"/>
        <a:ext cx="2993193" cy="788782"/>
      </dsp:txXfrm>
    </dsp:sp>
    <dsp:sp modelId="{29184716-DE08-4154-BD5C-34CE5531DBF5}">
      <dsp:nvSpPr>
        <dsp:cNvPr id="0" name=""/>
        <dsp:cNvSpPr/>
      </dsp:nvSpPr>
      <dsp:spPr>
        <a:xfrm>
          <a:off x="578935" y="1908463"/>
          <a:ext cx="3876351" cy="83786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Rows – (Organisation Unit):</a:t>
          </a:r>
          <a:r>
            <a:rPr lang="en-US" sz="1200" kern="1200"/>
            <a:t> Selected 31 health facilities in Freetown (Western Area) by facility level and Western Area group.</a:t>
          </a:r>
        </a:p>
      </dsp:txBody>
      <dsp:txXfrm>
        <a:off x="603475" y="1933003"/>
        <a:ext cx="2993193" cy="788782"/>
      </dsp:txXfrm>
    </dsp:sp>
    <dsp:sp modelId="{273BF5E9-9924-45F6-8F29-689DA0455BD1}">
      <dsp:nvSpPr>
        <dsp:cNvPr id="0" name=""/>
        <dsp:cNvSpPr/>
      </dsp:nvSpPr>
      <dsp:spPr>
        <a:xfrm>
          <a:off x="868403" y="2862695"/>
          <a:ext cx="3876351" cy="83786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Exclusions:</a:t>
          </a:r>
          <a:r>
            <a:rPr lang="en-US" sz="1200" kern="1200"/>
            <a:t> Removed health centers with no data; excluded November &amp; December 2024 due to missing data.</a:t>
          </a:r>
        </a:p>
      </dsp:txBody>
      <dsp:txXfrm>
        <a:off x="892943" y="2887235"/>
        <a:ext cx="2993193" cy="788782"/>
      </dsp:txXfrm>
    </dsp:sp>
    <dsp:sp modelId="{3D65AFFD-6855-47A1-8DCE-2D5CC27A4A2F}">
      <dsp:nvSpPr>
        <dsp:cNvPr id="0" name=""/>
        <dsp:cNvSpPr/>
      </dsp:nvSpPr>
      <dsp:spPr>
        <a:xfrm>
          <a:off x="1157871" y="3816926"/>
          <a:ext cx="3876351" cy="83786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Outcome:</a:t>
          </a:r>
          <a:r>
            <a:rPr lang="en-US" sz="1200" kern="1200"/>
            <a:t> Generated a pivot table showing BCG coverage for children under 1 year in Freetown’s beaches over the past 18 months.</a:t>
          </a:r>
        </a:p>
      </dsp:txBody>
      <dsp:txXfrm>
        <a:off x="1182411" y="3841466"/>
        <a:ext cx="2993193" cy="788782"/>
      </dsp:txXfrm>
    </dsp:sp>
    <dsp:sp modelId="{D2524033-33E9-40F9-9DAF-73CAE1C4428F}">
      <dsp:nvSpPr>
        <dsp:cNvPr id="0" name=""/>
        <dsp:cNvSpPr/>
      </dsp:nvSpPr>
      <dsp:spPr>
        <a:xfrm>
          <a:off x="3331741" y="612104"/>
          <a:ext cx="544610" cy="544610"/>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454278" y="612104"/>
        <a:ext cx="299536" cy="409819"/>
      </dsp:txXfrm>
    </dsp:sp>
    <dsp:sp modelId="{FC0BC379-9383-4BAD-9120-115854C43B7D}">
      <dsp:nvSpPr>
        <dsp:cNvPr id="0" name=""/>
        <dsp:cNvSpPr/>
      </dsp:nvSpPr>
      <dsp:spPr>
        <a:xfrm>
          <a:off x="3621209" y="1566336"/>
          <a:ext cx="544610" cy="544610"/>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743746" y="1566336"/>
        <a:ext cx="299536" cy="409819"/>
      </dsp:txXfrm>
    </dsp:sp>
    <dsp:sp modelId="{024D3C18-3CBC-4E5D-BF85-D670FFC20E75}">
      <dsp:nvSpPr>
        <dsp:cNvPr id="0" name=""/>
        <dsp:cNvSpPr/>
      </dsp:nvSpPr>
      <dsp:spPr>
        <a:xfrm>
          <a:off x="3910677" y="2506603"/>
          <a:ext cx="544610" cy="544610"/>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033214" y="2506603"/>
        <a:ext cx="299536" cy="409819"/>
      </dsp:txXfrm>
    </dsp:sp>
    <dsp:sp modelId="{B98B8495-E862-40A4-84EA-FA0A20754175}">
      <dsp:nvSpPr>
        <dsp:cNvPr id="0" name=""/>
        <dsp:cNvSpPr/>
      </dsp:nvSpPr>
      <dsp:spPr>
        <a:xfrm>
          <a:off x="4200144" y="3470145"/>
          <a:ext cx="544610" cy="544610"/>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322681" y="3470145"/>
        <a:ext cx="299536" cy="409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F91CD-3586-41AF-ACD1-501E02CFEB57}">
      <dsp:nvSpPr>
        <dsp:cNvPr id="0" name=""/>
        <dsp:cNvSpPr/>
      </dsp:nvSpPr>
      <dsp:spPr>
        <a:xfrm>
          <a:off x="5015" y="19278"/>
          <a:ext cx="4385958" cy="1754383"/>
        </a:xfrm>
        <a:prstGeom prst="homePlat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US" sz="800" b="1" kern="1200"/>
            <a:t>Challenge:</a:t>
          </a:r>
          <a:r>
            <a:rPr lang="en-US" sz="800" kern="1200"/>
            <a:t> The pivot table alone didn’t provide a clear visual of which health centers around the beaches were affected.</a:t>
          </a:r>
        </a:p>
        <a:p>
          <a:pPr marL="0" lvl="0" indent="0" algn="ctr" defTabSz="355600">
            <a:lnSpc>
              <a:spcPct val="90000"/>
            </a:lnSpc>
            <a:spcBef>
              <a:spcPct val="0"/>
            </a:spcBef>
            <a:spcAft>
              <a:spcPct val="35000"/>
            </a:spcAft>
            <a:buNone/>
          </a:pPr>
          <a:r>
            <a:rPr lang="en-US" sz="800" b="1" kern="1200"/>
            <a:t>Solution:</a:t>
          </a:r>
          <a:r>
            <a:rPr lang="en-US" sz="800" kern="1200"/>
            <a:t> Created 2 maps using the pivot table data to visualize BCG coverage for children under 1 year.</a:t>
          </a:r>
        </a:p>
        <a:p>
          <a:pPr marL="0" lvl="0" indent="0" algn="ctr" defTabSz="355600">
            <a:lnSpc>
              <a:spcPct val="90000"/>
            </a:lnSpc>
            <a:spcBef>
              <a:spcPct val="0"/>
            </a:spcBef>
            <a:spcAft>
              <a:spcPct val="35000"/>
            </a:spcAft>
            <a:buNone/>
          </a:pPr>
          <a:r>
            <a:rPr lang="en-US" sz="800" b="1" kern="1200"/>
            <a:t>Map 1:</a:t>
          </a:r>
          <a:r>
            <a:rPr lang="en-US" sz="800" kern="1200"/>
            <a:t> BCG coverage for April 2023 – December 2023 (9 months)</a:t>
          </a:r>
        </a:p>
        <a:p>
          <a:pPr marL="0" lvl="0" indent="0" algn="ctr" defTabSz="355600">
            <a:lnSpc>
              <a:spcPct val="90000"/>
            </a:lnSpc>
            <a:spcBef>
              <a:spcPct val="0"/>
            </a:spcBef>
            <a:spcAft>
              <a:spcPct val="35000"/>
            </a:spcAft>
            <a:buNone/>
          </a:pPr>
          <a:r>
            <a:rPr lang="en-US" sz="800" b="1" kern="1200"/>
            <a:t>Map 2:</a:t>
          </a:r>
          <a:r>
            <a:rPr lang="en-US" sz="800" kern="1200"/>
            <a:t> BCG coverage for January 2024 – September 2024 (9 months)</a:t>
          </a:r>
        </a:p>
        <a:p>
          <a:pPr marL="0" lvl="0" indent="0" algn="ctr" defTabSz="355600">
            <a:lnSpc>
              <a:spcPct val="90000"/>
            </a:lnSpc>
            <a:spcBef>
              <a:spcPct val="0"/>
            </a:spcBef>
            <a:spcAft>
              <a:spcPct val="35000"/>
            </a:spcAft>
            <a:buNone/>
          </a:pPr>
          <a:r>
            <a:rPr lang="en-US" sz="800" b="1" kern="1200"/>
            <a:t>Note:</a:t>
          </a:r>
          <a:r>
            <a:rPr lang="en-US" sz="800" kern="1200"/>
            <a:t> DHIS2 did not allow for specific start and end dates due to unknown data recording days. Hence the reasoning for creating 2 maps. </a:t>
          </a:r>
        </a:p>
      </dsp:txBody>
      <dsp:txXfrm>
        <a:off x="5015" y="19278"/>
        <a:ext cx="3947362" cy="1754383"/>
      </dsp:txXfrm>
    </dsp:sp>
    <dsp:sp modelId="{27F93A17-974A-4E86-B097-B890DD5FC39A}">
      <dsp:nvSpPr>
        <dsp:cNvPr id="0" name=""/>
        <dsp:cNvSpPr/>
      </dsp:nvSpPr>
      <dsp:spPr>
        <a:xfrm>
          <a:off x="3513782" y="19278"/>
          <a:ext cx="4385958" cy="1754383"/>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b="1" kern="1200"/>
            <a:t>BCG Coverage Rate (2023 vs 2024)</a:t>
          </a:r>
          <a:r>
            <a:rPr lang="en-US" sz="1100" kern="1200"/>
            <a:t>: BCG coverage for children under 1 year old at Western Area health centers decreased between 2023 and 2024. The largest decreases were observed at Wilberforce CHC, Kissy Health Centre, and </a:t>
          </a:r>
          <a:r>
            <a:rPr lang="en-US" sz="1100" kern="1200" err="1"/>
            <a:t>Rokupa</a:t>
          </a:r>
          <a:r>
            <a:rPr lang="en-US" sz="1100" kern="1200"/>
            <a:t> Govt. Hospital.</a:t>
          </a:r>
        </a:p>
      </dsp:txBody>
      <dsp:txXfrm>
        <a:off x="4390974" y="19278"/>
        <a:ext cx="2631575" cy="1754383"/>
      </dsp:txXfrm>
    </dsp:sp>
    <dsp:sp modelId="{88D37BAF-4CEB-4D0A-99DB-1C485E02690E}">
      <dsp:nvSpPr>
        <dsp:cNvPr id="0" name=""/>
        <dsp:cNvSpPr/>
      </dsp:nvSpPr>
      <dsp:spPr>
        <a:xfrm>
          <a:off x="7022549" y="19278"/>
          <a:ext cx="4385958" cy="1754383"/>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005" tIns="24003" rIns="12002" bIns="24003" numCol="1" spcCol="1270" anchor="ctr" anchorCtr="0">
          <a:noAutofit/>
        </a:bodyPr>
        <a:lstStyle/>
        <a:p>
          <a:pPr marL="0" lvl="0" indent="0" algn="ctr" defTabSz="400050">
            <a:lnSpc>
              <a:spcPct val="90000"/>
            </a:lnSpc>
            <a:spcBef>
              <a:spcPct val="0"/>
            </a:spcBef>
            <a:spcAft>
              <a:spcPct val="35000"/>
            </a:spcAft>
            <a:buNone/>
          </a:pPr>
          <a:r>
            <a:rPr lang="en-US" sz="900" b="1" kern="1200"/>
            <a:t>Data Quality Improvement</a:t>
          </a:r>
          <a:r>
            <a:rPr lang="en-US" sz="900" kern="1200"/>
            <a:t>: The 2023 map showed a large "Invalid 120-1000" category, indicating unreliable data. In 2024, more detailed coverage categories were used, suggesting improved data collection and measurement processes between the two years. This improved granularity and reliability of the 2024 data compared to 2023 makes it a more valuable source of information for understanding the vaccination coverage trends in the region.</a:t>
          </a:r>
        </a:p>
      </dsp:txBody>
      <dsp:txXfrm>
        <a:off x="7899741" y="19278"/>
        <a:ext cx="2631575" cy="17543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9FABF-5B06-4037-8261-2A95D6F79023}">
      <dsp:nvSpPr>
        <dsp:cNvPr id="0" name=""/>
        <dsp:cNvSpPr/>
      </dsp:nvSpPr>
      <dsp:spPr>
        <a:xfrm rot="5400000">
          <a:off x="2200295" y="66681"/>
          <a:ext cx="2828066" cy="3401720"/>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72390" rIns="144780" bIns="72390" numCol="1" spcCol="1270" anchor="ctr" anchorCtr="0">
          <a:noAutofit/>
        </a:bodyPr>
        <a:lstStyle/>
        <a:p>
          <a:pPr marL="285750" lvl="1" indent="-285750" algn="l" defTabSz="1689100">
            <a:lnSpc>
              <a:spcPct val="90000"/>
            </a:lnSpc>
            <a:spcBef>
              <a:spcPct val="0"/>
            </a:spcBef>
            <a:spcAft>
              <a:spcPct val="15000"/>
            </a:spcAft>
            <a:buChar char="•"/>
          </a:pPr>
          <a:r>
            <a:rPr lang="en-US" sz="3800" kern="1200"/>
            <a:t>EPI Stock</a:t>
          </a:r>
        </a:p>
        <a:p>
          <a:pPr marL="285750" lvl="1" indent="-285750" algn="l" defTabSz="1689100">
            <a:lnSpc>
              <a:spcPct val="90000"/>
            </a:lnSpc>
            <a:spcBef>
              <a:spcPct val="0"/>
            </a:spcBef>
            <a:spcAft>
              <a:spcPct val="15000"/>
            </a:spcAft>
            <a:buChar char="•"/>
          </a:pPr>
          <a:endParaRPr lang="en-US" sz="3800" kern="1200">
            <a:latin typeface="Aptos Display" panose="02110004020202020204"/>
          </a:endParaRPr>
        </a:p>
        <a:p>
          <a:pPr marL="285750" lvl="1" indent="-285750" algn="l" defTabSz="1689100">
            <a:lnSpc>
              <a:spcPct val="90000"/>
            </a:lnSpc>
            <a:spcBef>
              <a:spcPct val="0"/>
            </a:spcBef>
            <a:spcAft>
              <a:spcPct val="15000"/>
            </a:spcAft>
            <a:buChar char="•"/>
          </a:pPr>
          <a:r>
            <a:rPr lang="en-US" sz="3800" kern="1200"/>
            <a:t>HIV Pediatric monthly</a:t>
          </a:r>
        </a:p>
      </dsp:txBody>
      <dsp:txXfrm rot="-5400000">
        <a:off x="1913469" y="491563"/>
        <a:ext cx="3263665" cy="2551956"/>
      </dsp:txXfrm>
    </dsp:sp>
    <dsp:sp modelId="{1F3F1F4A-AE23-4C40-B5E3-207AB185F779}">
      <dsp:nvSpPr>
        <dsp:cNvPr id="0" name=""/>
        <dsp:cNvSpPr/>
      </dsp:nvSpPr>
      <dsp:spPr>
        <a:xfrm>
          <a:off x="0" y="0"/>
          <a:ext cx="1913468" cy="353508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Describe the trends of Reporting rates for the following datasets in all the districts of Sierra Leone by months for available data on:</a:t>
          </a:r>
        </a:p>
      </dsp:txBody>
      <dsp:txXfrm>
        <a:off x="93408" y="93408"/>
        <a:ext cx="1726652" cy="334826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F7DB8-9A60-4DD0-918B-BF199576B197}">
      <dsp:nvSpPr>
        <dsp:cNvPr id="0" name=""/>
        <dsp:cNvSpPr/>
      </dsp:nvSpPr>
      <dsp:spPr>
        <a:xfrm>
          <a:off x="1595287" y="1181"/>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b="1" kern="1200"/>
            <a:t>EPI Stock - Reporting Rate</a:t>
          </a:r>
        </a:p>
      </dsp:txBody>
      <dsp:txXfrm>
        <a:off x="1615812" y="21706"/>
        <a:ext cx="1753648" cy="379413"/>
      </dsp:txXfrm>
    </dsp:sp>
    <dsp:sp modelId="{F0DC38EC-E758-49C9-A448-94449A770847}">
      <dsp:nvSpPr>
        <dsp:cNvPr id="0" name=""/>
        <dsp:cNvSpPr/>
      </dsp:nvSpPr>
      <dsp:spPr>
        <a:xfrm>
          <a:off x="1595287" y="442667"/>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b="0" kern="1200"/>
            <a:t>Upward trend throughout the period.</a:t>
          </a:r>
        </a:p>
      </dsp:txBody>
      <dsp:txXfrm>
        <a:off x="1615812" y="463192"/>
        <a:ext cx="1753648" cy="379413"/>
      </dsp:txXfrm>
    </dsp:sp>
    <dsp:sp modelId="{D0BC7896-BF7B-4E6E-9CF7-C9BF45CA24E6}">
      <dsp:nvSpPr>
        <dsp:cNvPr id="0" name=""/>
        <dsp:cNvSpPr/>
      </dsp:nvSpPr>
      <dsp:spPr>
        <a:xfrm>
          <a:off x="1595287" y="884154"/>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b="0" kern="1200"/>
            <a:t>January 2023:</a:t>
          </a:r>
          <a:r>
            <a:rPr lang="en-US" sz="1000" kern="1200"/>
            <a:t> 77.29%.</a:t>
          </a:r>
        </a:p>
      </dsp:txBody>
      <dsp:txXfrm>
        <a:off x="1615812" y="904679"/>
        <a:ext cx="1753648" cy="379413"/>
      </dsp:txXfrm>
    </dsp:sp>
    <dsp:sp modelId="{5C500E96-27CC-4C05-AB15-5198B3BBF77A}">
      <dsp:nvSpPr>
        <dsp:cNvPr id="0" name=""/>
        <dsp:cNvSpPr/>
      </dsp:nvSpPr>
      <dsp:spPr>
        <a:xfrm>
          <a:off x="1595287" y="1325641"/>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b="0" kern="1200"/>
            <a:t>April to October 2023:</a:t>
          </a:r>
          <a:r>
            <a:rPr lang="en-US" sz="1000" kern="1200"/>
            <a:t> Reached </a:t>
          </a:r>
          <a:r>
            <a:rPr lang="en-US" sz="1000" b="0" kern="1200"/>
            <a:t>100%</a:t>
          </a:r>
          <a:r>
            <a:rPr lang="en-US" sz="1000" kern="1200"/>
            <a:t> consistently.</a:t>
          </a:r>
        </a:p>
      </dsp:txBody>
      <dsp:txXfrm>
        <a:off x="1615812" y="1346166"/>
        <a:ext cx="1753648" cy="379413"/>
      </dsp:txXfrm>
    </dsp:sp>
    <dsp:sp modelId="{D5021CC9-BE71-40B3-91FC-A30D95933146}">
      <dsp:nvSpPr>
        <dsp:cNvPr id="0" name=""/>
        <dsp:cNvSpPr/>
      </dsp:nvSpPr>
      <dsp:spPr>
        <a:xfrm>
          <a:off x="1595287" y="1767128"/>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b="0" kern="1200"/>
            <a:t>November 2023:</a:t>
          </a:r>
          <a:r>
            <a:rPr lang="en-US" sz="1000" kern="1200"/>
            <a:t> Slight decline to </a:t>
          </a:r>
          <a:r>
            <a:rPr lang="en-US" sz="1000" b="0" kern="1200"/>
            <a:t>94.4%</a:t>
          </a:r>
          <a:r>
            <a:rPr lang="en-US" sz="1000" kern="1200"/>
            <a:t> but remains high.</a:t>
          </a:r>
        </a:p>
      </dsp:txBody>
      <dsp:txXfrm>
        <a:off x="1615812" y="1787653"/>
        <a:ext cx="1753648" cy="379413"/>
      </dsp:txXfrm>
    </dsp:sp>
    <dsp:sp modelId="{A0E3E7F3-0297-40FC-840D-36E39C05312A}">
      <dsp:nvSpPr>
        <dsp:cNvPr id="0" name=""/>
        <dsp:cNvSpPr/>
      </dsp:nvSpPr>
      <dsp:spPr>
        <a:xfrm>
          <a:off x="1595287" y="2208615"/>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endParaRPr lang="en-US" sz="1000" b="0" kern="1200">
            <a:latin typeface="Aptos Display" panose="02110004020202020204"/>
          </a:endParaRPr>
        </a:p>
      </dsp:txBody>
      <dsp:txXfrm>
        <a:off x="1615812" y="2229140"/>
        <a:ext cx="1753648" cy="379413"/>
      </dsp:txXfrm>
    </dsp:sp>
    <dsp:sp modelId="{545B4457-D5EC-48ED-964D-52AB61F1D7C8}">
      <dsp:nvSpPr>
        <dsp:cNvPr id="0" name=""/>
        <dsp:cNvSpPr/>
      </dsp:nvSpPr>
      <dsp:spPr>
        <a:xfrm>
          <a:off x="1595287" y="2650102"/>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b="1" kern="1200"/>
            <a:t>HIV Pediatric Monthly Summary - Reporting Rate</a:t>
          </a:r>
          <a:endParaRPr lang="en-US" sz="1000" kern="1200"/>
        </a:p>
      </dsp:txBody>
      <dsp:txXfrm>
        <a:off x="1615812" y="2670627"/>
        <a:ext cx="1753648" cy="379413"/>
      </dsp:txXfrm>
    </dsp:sp>
    <dsp:sp modelId="{C5AED46D-32E6-451E-BDA3-D8D6346575C6}">
      <dsp:nvSpPr>
        <dsp:cNvPr id="0" name=""/>
        <dsp:cNvSpPr/>
      </dsp:nvSpPr>
      <dsp:spPr>
        <a:xfrm>
          <a:off x="1595287" y="3091589"/>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b="0" kern="1200"/>
            <a:t>Started lower at 67.97% in January 2023.</a:t>
          </a:r>
        </a:p>
      </dsp:txBody>
      <dsp:txXfrm>
        <a:off x="1615812" y="3112114"/>
        <a:ext cx="1753648" cy="379413"/>
      </dsp:txXfrm>
    </dsp:sp>
    <dsp:sp modelId="{2ABCDEFE-6757-451F-8820-EDF026016B7A}">
      <dsp:nvSpPr>
        <dsp:cNvPr id="0" name=""/>
        <dsp:cNvSpPr/>
      </dsp:nvSpPr>
      <dsp:spPr>
        <a:xfrm>
          <a:off x="1595287" y="3533076"/>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a:t>Dipped to its lowest point at </a:t>
          </a:r>
          <a:r>
            <a:rPr lang="en-US" sz="1000" b="0" kern="1200"/>
            <a:t>66.97% in April 2023.</a:t>
          </a:r>
        </a:p>
      </dsp:txBody>
      <dsp:txXfrm>
        <a:off x="1615812" y="3553601"/>
        <a:ext cx="1753648" cy="379413"/>
      </dsp:txXfrm>
    </dsp:sp>
    <dsp:sp modelId="{8DD0DE64-4C79-448A-9FD8-24315BF1BB52}">
      <dsp:nvSpPr>
        <dsp:cNvPr id="0" name=""/>
        <dsp:cNvSpPr/>
      </dsp:nvSpPr>
      <dsp:spPr>
        <a:xfrm>
          <a:off x="1595287" y="3974563"/>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b="0" kern="1200"/>
            <a:t>October 2023:</a:t>
          </a:r>
          <a:r>
            <a:rPr lang="en-US" sz="1000" kern="1200"/>
            <a:t> Reached </a:t>
          </a:r>
          <a:r>
            <a:rPr lang="en-US" sz="1000" b="0" kern="1200"/>
            <a:t>100%</a:t>
          </a:r>
          <a:r>
            <a:rPr lang="en-US" sz="1000" kern="1200"/>
            <a:t> peak.</a:t>
          </a:r>
        </a:p>
      </dsp:txBody>
      <dsp:txXfrm>
        <a:off x="1615812" y="3995088"/>
        <a:ext cx="1753648" cy="379413"/>
      </dsp:txXfrm>
    </dsp:sp>
    <dsp:sp modelId="{DFF7FF47-7B77-4D27-88EE-521AE271F271}">
      <dsp:nvSpPr>
        <dsp:cNvPr id="0" name=""/>
        <dsp:cNvSpPr/>
      </dsp:nvSpPr>
      <dsp:spPr>
        <a:xfrm>
          <a:off x="1595287" y="4416050"/>
          <a:ext cx="1794698" cy="42046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b="0" kern="1200"/>
            <a:t>November 2023:</a:t>
          </a:r>
          <a:r>
            <a:rPr lang="en-US" sz="1000" kern="1200"/>
            <a:t> Declined slightly to </a:t>
          </a:r>
          <a:r>
            <a:rPr lang="en-US" sz="1000" b="0" kern="1200"/>
            <a:t>88.77%.</a:t>
          </a:r>
        </a:p>
      </dsp:txBody>
      <dsp:txXfrm>
        <a:off x="1615812" y="4436575"/>
        <a:ext cx="1753648" cy="3794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9BA0E-939D-414E-8484-D554655FD4E1}">
      <dsp:nvSpPr>
        <dsp:cNvPr id="0" name=""/>
        <dsp:cNvSpPr/>
      </dsp:nvSpPr>
      <dsp:spPr>
        <a:xfrm>
          <a:off x="0" y="0"/>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148ED6-20AD-4F1C-892F-9C10A60BDEC9}">
      <dsp:nvSpPr>
        <dsp:cNvPr id="0" name=""/>
        <dsp:cNvSpPr/>
      </dsp:nvSpPr>
      <dsp:spPr>
        <a:xfrm>
          <a:off x="0" y="0"/>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rtl="0">
            <a:lnSpc>
              <a:spcPct val="90000"/>
            </a:lnSpc>
            <a:spcBef>
              <a:spcPct val="0"/>
            </a:spcBef>
            <a:spcAft>
              <a:spcPct val="35000"/>
            </a:spcAft>
            <a:buNone/>
          </a:pPr>
          <a:r>
            <a:rPr lang="en-US" sz="1100" kern="1200"/>
            <a:t>Data: "Indicator</a:t>
          </a:r>
          <a:r>
            <a:rPr lang="en-US" sz="1100" kern="1200">
              <a:latin typeface="Aptos Display" panose="02110004020202020204"/>
            </a:rPr>
            <a:t>"</a:t>
          </a:r>
        </a:p>
      </dsp:txBody>
      <dsp:txXfrm>
        <a:off x="0" y="0"/>
        <a:ext cx="2743200" cy="403956"/>
      </dsp:txXfrm>
    </dsp:sp>
    <dsp:sp modelId="{A99FB465-3FFA-4B95-A3E2-870B365CFF7C}">
      <dsp:nvSpPr>
        <dsp:cNvPr id="0" name=""/>
        <dsp:cNvSpPr/>
      </dsp:nvSpPr>
      <dsp:spPr>
        <a:xfrm>
          <a:off x="0" y="403956"/>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C2F98E-4027-4516-A327-819A37A30A88}">
      <dsp:nvSpPr>
        <dsp:cNvPr id="0" name=""/>
        <dsp:cNvSpPr/>
      </dsp:nvSpPr>
      <dsp:spPr>
        <a:xfrm>
          <a:off x="0" y="403956"/>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latin typeface="Aptos Display" panose="02110004020202020204"/>
            </a:rPr>
            <a:t>“</a:t>
          </a:r>
          <a:r>
            <a:rPr lang="en-US" sz="1100" kern="1200"/>
            <a:t>Public facilities with access to Internet connectivity”</a:t>
          </a:r>
        </a:p>
      </dsp:txBody>
      <dsp:txXfrm>
        <a:off x="0" y="403956"/>
        <a:ext cx="2743200" cy="403956"/>
      </dsp:txXfrm>
    </dsp:sp>
    <dsp:sp modelId="{C530174E-E6C1-4E41-B171-3FC9FEF9D538}">
      <dsp:nvSpPr>
        <dsp:cNvPr id="0" name=""/>
        <dsp:cNvSpPr/>
      </dsp:nvSpPr>
      <dsp:spPr>
        <a:xfrm>
          <a:off x="0" y="807913"/>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765FB-7A8D-41EC-9740-A016A60C0D7D}">
      <dsp:nvSpPr>
        <dsp:cNvPr id="0" name=""/>
        <dsp:cNvSpPr/>
      </dsp:nvSpPr>
      <dsp:spPr>
        <a:xfrm>
          <a:off x="0" y="807913"/>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“Public facilities with access to running water”</a:t>
          </a:r>
        </a:p>
      </dsp:txBody>
      <dsp:txXfrm>
        <a:off x="0" y="807913"/>
        <a:ext cx="2743200" cy="403956"/>
      </dsp:txXfrm>
    </dsp:sp>
    <dsp:sp modelId="{37D73824-B2F1-4FFE-999D-94B689678844}">
      <dsp:nvSpPr>
        <dsp:cNvPr id="0" name=""/>
        <dsp:cNvSpPr/>
      </dsp:nvSpPr>
      <dsp:spPr>
        <a:xfrm>
          <a:off x="0" y="1211870"/>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0EAAA5-3FF6-45F4-9644-952E41230549}">
      <dsp:nvSpPr>
        <dsp:cNvPr id="0" name=""/>
        <dsp:cNvSpPr/>
      </dsp:nvSpPr>
      <dsp:spPr>
        <a:xfrm>
          <a:off x="0" y="1211870"/>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“Public facilities with access to stable electric power”</a:t>
          </a:r>
        </a:p>
      </dsp:txBody>
      <dsp:txXfrm>
        <a:off x="0" y="1211870"/>
        <a:ext cx="2743200" cy="403956"/>
      </dsp:txXfrm>
    </dsp:sp>
    <dsp:sp modelId="{E731DE24-49EC-44E4-BE4A-E616E8F7C876}">
      <dsp:nvSpPr>
        <dsp:cNvPr id="0" name=""/>
        <dsp:cNvSpPr/>
      </dsp:nvSpPr>
      <dsp:spPr>
        <a:xfrm>
          <a:off x="0" y="1615827"/>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D4D2B1-1438-42EE-B954-661443B35306}">
      <dsp:nvSpPr>
        <dsp:cNvPr id="0" name=""/>
        <dsp:cNvSpPr/>
      </dsp:nvSpPr>
      <dsp:spPr>
        <a:xfrm>
          <a:off x="0" y="1615827"/>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Period:</a:t>
          </a:r>
        </a:p>
      </dsp:txBody>
      <dsp:txXfrm>
        <a:off x="0" y="1615827"/>
        <a:ext cx="2743200" cy="403956"/>
      </dsp:txXfrm>
    </dsp:sp>
    <dsp:sp modelId="{EC4D6DC3-5236-4A9E-88D0-73A863614A13}">
      <dsp:nvSpPr>
        <dsp:cNvPr id="0" name=""/>
        <dsp:cNvSpPr/>
      </dsp:nvSpPr>
      <dsp:spPr>
        <a:xfrm>
          <a:off x="0" y="2019783"/>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DADCC4-9FBA-43E8-B868-DBDDBF563ABC}">
      <dsp:nvSpPr>
        <dsp:cNvPr id="0" name=""/>
        <dsp:cNvSpPr/>
      </dsp:nvSpPr>
      <dsp:spPr>
        <a:xfrm>
          <a:off x="0" y="2019783"/>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Last year</a:t>
          </a:r>
        </a:p>
      </dsp:txBody>
      <dsp:txXfrm>
        <a:off x="0" y="2019783"/>
        <a:ext cx="2743200" cy="403956"/>
      </dsp:txXfrm>
    </dsp:sp>
    <dsp:sp modelId="{0C0E5986-25D0-4BBC-BA79-20F0426EAF46}">
      <dsp:nvSpPr>
        <dsp:cNvPr id="0" name=""/>
        <dsp:cNvSpPr/>
      </dsp:nvSpPr>
      <dsp:spPr>
        <a:xfrm>
          <a:off x="0" y="2423740"/>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B43344-8EF5-453F-8A76-237A86881701}">
      <dsp:nvSpPr>
        <dsp:cNvPr id="0" name=""/>
        <dsp:cNvSpPr/>
      </dsp:nvSpPr>
      <dsp:spPr>
        <a:xfrm>
          <a:off x="0" y="2423740"/>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Organization Unit:</a:t>
          </a:r>
        </a:p>
      </dsp:txBody>
      <dsp:txXfrm>
        <a:off x="0" y="2423740"/>
        <a:ext cx="2743200" cy="403956"/>
      </dsp:txXfrm>
    </dsp:sp>
    <dsp:sp modelId="{465F17F4-0343-4BBF-9E71-23F7265F0A06}">
      <dsp:nvSpPr>
        <dsp:cNvPr id="0" name=""/>
        <dsp:cNvSpPr/>
      </dsp:nvSpPr>
      <dsp:spPr>
        <a:xfrm>
          <a:off x="0" y="2827697"/>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F5B2BD-D9B2-4205-AAFA-49C3306673A8}">
      <dsp:nvSpPr>
        <dsp:cNvPr id="0" name=""/>
        <dsp:cNvSpPr/>
      </dsp:nvSpPr>
      <dsp:spPr>
        <a:xfrm>
          <a:off x="0" y="2827697"/>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Chiefdoms of Bo and Western Area</a:t>
          </a:r>
        </a:p>
      </dsp:txBody>
      <dsp:txXfrm>
        <a:off x="0" y="2827697"/>
        <a:ext cx="2743200" cy="403956"/>
      </dsp:txXfrm>
    </dsp:sp>
    <dsp:sp modelId="{5935BFC1-20A7-4179-AF95-044FB8CFE9F1}">
      <dsp:nvSpPr>
        <dsp:cNvPr id="0" name=""/>
        <dsp:cNvSpPr/>
      </dsp:nvSpPr>
      <dsp:spPr>
        <a:xfrm>
          <a:off x="0" y="3231654"/>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AF72A3-8B1D-435F-A4CD-95F8147D52DA}">
      <dsp:nvSpPr>
        <dsp:cNvPr id="0" name=""/>
        <dsp:cNvSpPr/>
      </dsp:nvSpPr>
      <dsp:spPr>
        <a:xfrm>
          <a:off x="0" y="3231654"/>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Level: Chiefdoms</a:t>
          </a:r>
        </a:p>
      </dsp:txBody>
      <dsp:txXfrm>
        <a:off x="0" y="3231654"/>
        <a:ext cx="2743200" cy="403956"/>
      </dsp:txXfrm>
    </dsp:sp>
    <dsp:sp modelId="{BFD61C4E-9601-48BE-9D70-4142539D1FA5}">
      <dsp:nvSpPr>
        <dsp:cNvPr id="0" name=""/>
        <dsp:cNvSpPr/>
      </dsp:nvSpPr>
      <dsp:spPr>
        <a:xfrm>
          <a:off x="0" y="3635610"/>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F14EBF-5D6E-4197-BADE-2ADE37AFB348}">
      <dsp:nvSpPr>
        <dsp:cNvPr id="0" name=""/>
        <dsp:cNvSpPr/>
      </dsp:nvSpPr>
      <dsp:spPr>
        <a:xfrm>
          <a:off x="0" y="3635610"/>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Group: District</a:t>
          </a:r>
        </a:p>
      </dsp:txBody>
      <dsp:txXfrm>
        <a:off x="0" y="3635610"/>
        <a:ext cx="2743200" cy="403956"/>
      </dsp:txXfrm>
    </dsp:sp>
    <dsp:sp modelId="{C4C343A2-491E-49A5-9456-4A00392BB6C7}">
      <dsp:nvSpPr>
        <dsp:cNvPr id="0" name=""/>
        <dsp:cNvSpPr/>
      </dsp:nvSpPr>
      <dsp:spPr>
        <a:xfrm>
          <a:off x="0" y="4039567"/>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E3F7FE-2EEA-4425-8AA6-A4420835A44A}">
      <dsp:nvSpPr>
        <dsp:cNvPr id="0" name=""/>
        <dsp:cNvSpPr/>
      </dsp:nvSpPr>
      <dsp:spPr>
        <a:xfrm>
          <a:off x="0" y="4039567"/>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Visualization:</a:t>
          </a:r>
        </a:p>
      </dsp:txBody>
      <dsp:txXfrm>
        <a:off x="0" y="4039567"/>
        <a:ext cx="2743200" cy="403956"/>
      </dsp:txXfrm>
    </dsp:sp>
    <dsp:sp modelId="{11A79AC6-797E-483F-B145-44597F6EE361}">
      <dsp:nvSpPr>
        <dsp:cNvPr id="0" name=""/>
        <dsp:cNvSpPr/>
      </dsp:nvSpPr>
      <dsp:spPr>
        <a:xfrm>
          <a:off x="0" y="4443524"/>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2141B-CDF8-4DA1-BF1B-29C673DFE662}">
      <dsp:nvSpPr>
        <dsp:cNvPr id="0" name=""/>
        <dsp:cNvSpPr/>
      </dsp:nvSpPr>
      <dsp:spPr>
        <a:xfrm>
          <a:off x="0" y="4443524"/>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Area Chart</a:t>
          </a:r>
        </a:p>
      </dsp:txBody>
      <dsp:txXfrm>
        <a:off x="0" y="4443524"/>
        <a:ext cx="2743200" cy="403956"/>
      </dsp:txXfrm>
    </dsp:sp>
    <dsp:sp modelId="{CC7BC58A-5718-42BA-9EB2-47264CCF527D}">
      <dsp:nvSpPr>
        <dsp:cNvPr id="0" name=""/>
        <dsp:cNvSpPr/>
      </dsp:nvSpPr>
      <dsp:spPr>
        <a:xfrm>
          <a:off x="0" y="4847481"/>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A7E43D-85AE-4BE4-B386-F8697AC198F3}">
      <dsp:nvSpPr>
        <dsp:cNvPr id="0" name=""/>
        <dsp:cNvSpPr/>
      </dsp:nvSpPr>
      <dsp:spPr>
        <a:xfrm>
          <a:off x="0" y="4847481"/>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 Configure:</a:t>
          </a:r>
        </a:p>
      </dsp:txBody>
      <dsp:txXfrm>
        <a:off x="0" y="4847481"/>
        <a:ext cx="2743200" cy="403956"/>
      </dsp:txXfrm>
    </dsp:sp>
    <dsp:sp modelId="{FCAF592D-6CA0-489D-8524-648239138212}">
      <dsp:nvSpPr>
        <dsp:cNvPr id="0" name=""/>
        <dsp:cNvSpPr/>
      </dsp:nvSpPr>
      <dsp:spPr>
        <a:xfrm>
          <a:off x="0" y="5251437"/>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AFF7B5-EB08-4E56-BC48-83EF71C13A74}">
      <dsp:nvSpPr>
        <dsp:cNvPr id="0" name=""/>
        <dsp:cNvSpPr/>
      </dsp:nvSpPr>
      <dsp:spPr>
        <a:xfrm>
          <a:off x="0" y="5251437"/>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Series: Organizational Unit</a:t>
          </a:r>
        </a:p>
      </dsp:txBody>
      <dsp:txXfrm>
        <a:off x="0" y="5251437"/>
        <a:ext cx="2743200" cy="403956"/>
      </dsp:txXfrm>
    </dsp:sp>
    <dsp:sp modelId="{5433992C-D87A-49FD-B47B-274CD3C8AA62}">
      <dsp:nvSpPr>
        <dsp:cNvPr id="0" name=""/>
        <dsp:cNvSpPr/>
      </dsp:nvSpPr>
      <dsp:spPr>
        <a:xfrm>
          <a:off x="0" y="5655394"/>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883877-60BB-4A5E-A212-23889005D2BD}">
      <dsp:nvSpPr>
        <dsp:cNvPr id="0" name=""/>
        <dsp:cNvSpPr/>
      </dsp:nvSpPr>
      <dsp:spPr>
        <a:xfrm>
          <a:off x="0" y="5655394"/>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Category: Data</a:t>
          </a:r>
        </a:p>
      </dsp:txBody>
      <dsp:txXfrm>
        <a:off x="0" y="5655394"/>
        <a:ext cx="2743200" cy="403956"/>
      </dsp:txXfrm>
    </dsp:sp>
    <dsp:sp modelId="{A6605A9A-14D2-4C88-948C-DCF22AD72483}">
      <dsp:nvSpPr>
        <dsp:cNvPr id="0" name=""/>
        <dsp:cNvSpPr/>
      </dsp:nvSpPr>
      <dsp:spPr>
        <a:xfrm>
          <a:off x="0" y="6059351"/>
          <a:ext cx="27432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42C62-6BEF-42D0-B413-CC18F4FBC355}">
      <dsp:nvSpPr>
        <dsp:cNvPr id="0" name=""/>
        <dsp:cNvSpPr/>
      </dsp:nvSpPr>
      <dsp:spPr>
        <a:xfrm>
          <a:off x="0" y="6059351"/>
          <a:ext cx="2743200" cy="403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t>o Filter: Period</a:t>
          </a:r>
        </a:p>
      </dsp:txBody>
      <dsp:txXfrm>
        <a:off x="0" y="6059351"/>
        <a:ext cx="2743200" cy="4039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F1F3CE-2517-4B5B-BAAD-0238AE712513}" type="datetimeFigureOut">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21AFEF-1F75-47E9-BA24-A7A5D04835F8}" type="slidenum">
              <a:t>‹#›</a:t>
            </a:fld>
            <a:endParaRPr lang="en-US"/>
          </a:p>
        </p:txBody>
      </p:sp>
    </p:spTree>
    <p:extLst>
      <p:ext uri="{BB962C8B-B14F-4D97-AF65-F5344CB8AC3E}">
        <p14:creationId xmlns:p14="http://schemas.microsoft.com/office/powerpoint/2010/main" val="1340418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who.int/news-room/fact-sheets/detail/vector-borne-disease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visualizer app, under data, data elements were selected as data types and new cases in data elements group. Under fixed period, all months of 2023 and 2024 were selected. </a:t>
            </a:r>
          </a:p>
          <a:p>
            <a:r>
              <a:rPr lang="en-US"/>
              <a:t>Below are the vector borne diseases in the resulted dataset - </a:t>
            </a:r>
            <a:endParaRPr lang="en-US">
              <a:ea typeface="Calibri"/>
              <a:cs typeface="Calibri"/>
            </a:endParaRPr>
          </a:p>
          <a:p>
            <a:r>
              <a:rPr lang="en-US"/>
              <a:t>Malaria</a:t>
            </a:r>
            <a:endParaRPr lang="en-US">
              <a:ea typeface="Calibri"/>
              <a:cs typeface="Calibri"/>
            </a:endParaRPr>
          </a:p>
          <a:p>
            <a:r>
              <a:rPr lang="en-US"/>
              <a:t>Yellow fever</a:t>
            </a:r>
            <a:endParaRPr lang="en-US">
              <a:ea typeface="Calibri"/>
              <a:cs typeface="Calibri"/>
            </a:endParaRPr>
          </a:p>
          <a:p>
            <a:r>
              <a:rPr lang="en-US"/>
              <a:t>Schistosomiasis</a:t>
            </a:r>
            <a:endParaRPr lang="en-US">
              <a:ea typeface="Calibri"/>
              <a:cs typeface="Calibri"/>
            </a:endParaRPr>
          </a:p>
          <a:p>
            <a:r>
              <a:rPr lang="en-US"/>
              <a:t>Onchocerciasis</a:t>
            </a:r>
            <a:endParaRPr lang="en-US">
              <a:ea typeface="Calibri"/>
              <a:cs typeface="Calibri"/>
            </a:endParaRPr>
          </a:p>
          <a:p>
            <a:r>
              <a:rPr lang="en-US"/>
              <a:t>Below are the variables related to malaria, there are 6 different group of variables based on – </a:t>
            </a:r>
            <a:endParaRPr lang="en-US">
              <a:ea typeface="Calibri"/>
              <a:cs typeface="Calibri"/>
            </a:endParaRPr>
          </a:p>
          <a:p>
            <a:pPr marL="285750" indent="-285750">
              <a:buFont typeface="Arial,Sans-Serif"/>
              <a:buChar char="•"/>
            </a:pPr>
            <a:r>
              <a:rPr lang="en-US"/>
              <a:t>Different treatment time:</a:t>
            </a:r>
            <a:endParaRPr lang="en-US">
              <a:ea typeface="Calibri"/>
              <a:cs typeface="Calibri"/>
            </a:endParaRPr>
          </a:p>
          <a:p>
            <a:pPr marL="285750" indent="-285750">
              <a:buFont typeface="Arial,Sans-Serif"/>
              <a:buChar char="•"/>
            </a:pPr>
            <a:r>
              <a:rPr lang="en-US"/>
              <a:t>With or without ACT</a:t>
            </a:r>
            <a:endParaRPr lang="en-US">
              <a:ea typeface="Calibri"/>
              <a:cs typeface="Calibri"/>
            </a:endParaRPr>
          </a:p>
          <a:p>
            <a:pPr marL="285750" indent="-285750">
              <a:buFont typeface="Arial,Sans-Serif"/>
              <a:buChar char="•"/>
            </a:pPr>
            <a:r>
              <a:rPr lang="en-US"/>
              <a:t>Treated in community or PHU.</a:t>
            </a:r>
            <a:endParaRPr lang="en-US">
              <a:ea typeface="Calibri"/>
              <a:cs typeface="Calibri"/>
            </a:endParaRPr>
          </a:p>
          <a:p>
            <a:r>
              <a:rPr lang="en-US"/>
              <a:t>Therefore, these variables are merged together with their aggregate values.</a:t>
            </a:r>
            <a:endParaRPr lang="en-US">
              <a:ea typeface="Calibri"/>
              <a:cs typeface="Calibri"/>
            </a:endParaRPr>
          </a:p>
          <a:p>
            <a:pPr marL="285750" indent="-285750">
              <a:buFont typeface="Arial,Sans-Serif"/>
              <a:buChar char="•"/>
            </a:pPr>
            <a:r>
              <a:rPr lang="en-US"/>
              <a:t>Malaria treated at PHU with ACT &lt; 24 </a:t>
            </a:r>
            <a:r>
              <a:rPr lang="en-US" err="1"/>
              <a:t>hrs</a:t>
            </a:r>
            <a:r>
              <a:rPr lang="en-US"/>
              <a:t> new  </a:t>
            </a:r>
            <a:endParaRPr lang="en-US">
              <a:ea typeface="Calibri"/>
              <a:cs typeface="Calibri"/>
            </a:endParaRPr>
          </a:p>
          <a:p>
            <a:pPr marL="285750" indent="-285750">
              <a:buFont typeface="Arial,Sans-Serif"/>
              <a:buChar char="•"/>
            </a:pPr>
            <a:r>
              <a:rPr lang="en-US"/>
              <a:t>Malaria treated at PHU with ACT &gt; 24 </a:t>
            </a:r>
            <a:r>
              <a:rPr lang="en-US" err="1"/>
              <a:t>hrs</a:t>
            </a:r>
            <a:r>
              <a:rPr lang="en-US"/>
              <a:t> new  </a:t>
            </a:r>
            <a:endParaRPr lang="en-US">
              <a:ea typeface="Calibri"/>
              <a:cs typeface="Calibri"/>
            </a:endParaRPr>
          </a:p>
          <a:p>
            <a:pPr marL="285750" indent="-285750">
              <a:buFont typeface="Arial,Sans-Serif"/>
              <a:buChar char="•"/>
            </a:pPr>
            <a:r>
              <a:rPr lang="en-US"/>
              <a:t>Malaria treated at PHU without ACT &lt; 24 </a:t>
            </a:r>
            <a:r>
              <a:rPr lang="en-US" err="1"/>
              <a:t>hrs</a:t>
            </a:r>
            <a:r>
              <a:rPr lang="en-US"/>
              <a:t> new  </a:t>
            </a:r>
            <a:endParaRPr lang="en-US">
              <a:ea typeface="Calibri"/>
              <a:cs typeface="Calibri"/>
            </a:endParaRPr>
          </a:p>
          <a:p>
            <a:pPr marL="285750" indent="-285750">
              <a:buFont typeface="Arial,Sans-Serif"/>
              <a:buChar char="•"/>
            </a:pPr>
            <a:r>
              <a:rPr lang="en-US"/>
              <a:t>Malaria treated at PHU without ACT &gt; 24 </a:t>
            </a:r>
            <a:r>
              <a:rPr lang="en-US" err="1"/>
              <a:t>hrs</a:t>
            </a:r>
            <a:r>
              <a:rPr lang="en-US"/>
              <a:t> new  </a:t>
            </a:r>
            <a:endParaRPr lang="en-US">
              <a:ea typeface="Calibri"/>
              <a:cs typeface="Calibri"/>
            </a:endParaRPr>
          </a:p>
          <a:p>
            <a:pPr marL="285750" indent="-285750">
              <a:buFont typeface="Arial,Sans-Serif"/>
              <a:buChar char="•"/>
            </a:pPr>
            <a:r>
              <a:rPr lang="en-US"/>
              <a:t>Malaria treated in community with ACT &lt;24 </a:t>
            </a:r>
            <a:r>
              <a:rPr lang="en-US" err="1"/>
              <a:t>hrs</a:t>
            </a:r>
            <a:r>
              <a:rPr lang="en-US"/>
              <a:t> new</a:t>
            </a:r>
            <a:endParaRPr lang="en-US">
              <a:ea typeface="Calibri"/>
              <a:cs typeface="Calibri"/>
            </a:endParaRPr>
          </a:p>
          <a:p>
            <a:pPr marL="285750" indent="-285750">
              <a:buFont typeface="Arial,Sans-Serif"/>
              <a:buChar char="•"/>
            </a:pPr>
            <a:r>
              <a:rPr lang="en-US"/>
              <a:t>Malaria treated in community with ACT &gt;24 </a:t>
            </a:r>
            <a:r>
              <a:rPr lang="en-US" err="1"/>
              <a:t>hrs</a:t>
            </a:r>
            <a:r>
              <a:rPr lang="en-US"/>
              <a:t> new</a:t>
            </a:r>
            <a:endParaRPr lang="en-US">
              <a:ea typeface="Calibri"/>
              <a:cs typeface="Calibri"/>
            </a:endParaRPr>
          </a:p>
          <a:p>
            <a:pPr marL="285750" indent="-285750">
              <a:buFont typeface="Arial,Sans-Serif"/>
              <a:buChar char="•"/>
            </a:pPr>
            <a:endParaRPr lang="en-US"/>
          </a:p>
          <a:p>
            <a:r>
              <a:rPr lang="en-US">
                <a:ea typeface="Calibri"/>
                <a:cs typeface="Calibri"/>
              </a:rPr>
              <a:t>Reference link for vector borne diseases: </a:t>
            </a:r>
            <a:r>
              <a:rPr lang="en-US">
                <a:hlinkClick r:id="rId3"/>
              </a:rPr>
              <a:t>https://www.who.int/news-room/fact-sheets/detail/vector-borne-diseases</a:t>
            </a:r>
            <a:endParaRPr lang="en-US"/>
          </a:p>
          <a:p>
            <a:endParaRPr lang="en-US">
              <a:ea typeface="Calibri"/>
              <a:cs typeface="Calibri"/>
            </a:endParaRPr>
          </a:p>
          <a:p>
            <a:endParaRPr lang="en-US">
              <a:ea typeface="Calibri"/>
              <a:cs typeface="Calibri"/>
            </a:endParaRPr>
          </a:p>
          <a:p>
            <a:r>
              <a:rPr lang="en-US"/>
              <a:t>Analysis of disease surveillance data from April 2023 to September 2024 across Sierra Leone reveals significant patterns in the distribution of four major diseases. Malaria emerges as the most prevalent health concern, with approximately 2.8 million cases reported during this period. In comparison, Schistosomiasis affected 13,484 individuals, while Onchocerciasis and</a:t>
            </a:r>
          </a:p>
          <a:p>
            <a:r>
              <a:rPr lang="en-US"/>
              <a:t>Yellow fever showed lower incidence rates with 2,104 and 966 cases respectively. Regional analysis highlights substantial variations in disease burden, with Bo district recording the highest number of malaria cases (456,496) and yellow fever infections (482). The Western Area follows closely with 483,638 malaria cases, while Kenema district stands out for having the highest incidence of both Onchocerciasis (564 cases) and Schistosomiasis (5,194 cases). In contrast, </a:t>
            </a:r>
            <a:r>
              <a:rPr lang="en-US" err="1"/>
              <a:t>Bonthe</a:t>
            </a:r>
            <a:r>
              <a:rPr lang="en-US"/>
              <a:t> district consistently reported the lowest disease burden across most categories, with just 10 Onchocerciasis cases, 8 Schistosomiasis cases, and 55,284 malaria cases. </a:t>
            </a:r>
            <a:r>
              <a:rPr lang="en-US" err="1"/>
              <a:t>Moyamba</a:t>
            </a:r>
            <a:r>
              <a:rPr lang="en-US"/>
              <a:t> district notably reported no yellow fever cases and only 4 cases of Onchocerciasis. The data suggests a pattern where coastal regions generally experience lower rates of Onchocerciasis and Schistosomiasis, while urban areas, particularly the Western Area, show high malaria prevalence but lower numbers of other diseases.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D21AFEF-1F75-47E9-BA24-A7A5D04835F8}" type="slidenum">
              <a:rPr lang="en-US"/>
              <a:t>30</a:t>
            </a:fld>
            <a:endParaRPr lang="en-US"/>
          </a:p>
        </p:txBody>
      </p:sp>
    </p:spTree>
    <p:extLst>
      <p:ext uri="{BB962C8B-B14F-4D97-AF65-F5344CB8AC3E}">
        <p14:creationId xmlns:p14="http://schemas.microsoft.com/office/powerpoint/2010/main" val="196545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map shows that malaria cases are unevenly distributed across Bo district, with the highest numbers (over 10,000 cases) concentrated in the central-western region. While some areas like </a:t>
            </a:r>
            <a:r>
              <a:rPr lang="en-US" err="1"/>
              <a:t>Gbo</a:t>
            </a:r>
            <a:r>
              <a:rPr lang="en-US"/>
              <a:t> report very few cases (just 5), others like </a:t>
            </a:r>
            <a:r>
              <a:rPr lang="en-US" err="1"/>
              <a:t>Baoma</a:t>
            </a:r>
            <a:r>
              <a:rPr lang="en-US"/>
              <a:t> record over 1,000 cases. The northern areas generally show lower numbers, with</a:t>
            </a:r>
          </a:p>
          <a:p>
            <a:r>
              <a:rPr lang="en-US" err="1"/>
              <a:t>Valunia</a:t>
            </a:r>
            <a:r>
              <a:rPr lang="en-US"/>
              <a:t> reporting 240 cases. There's a clear clustering of high-case areas in the central and western parts of the district, while the outer regions typically show lower numbers. The most concerning areas report between 1,193-10,393 cases, highlighting significant hotspots that may require targeted intervention. This substantial variation in case numbers between neighboring areas suggests there may be local factors influencing malaria transmission that warrant further investigation.</a:t>
            </a:r>
            <a:endParaRPr lang="en-US">
              <a:ea typeface="Calibri"/>
              <a:cs typeface="Calibri"/>
            </a:endParaRPr>
          </a:p>
          <a:p>
            <a:r>
              <a:rPr lang="en-US">
                <a:ea typeface="Calibri"/>
                <a:cs typeface="Calibri"/>
              </a:rPr>
              <a:t>Item type – program indicators</a:t>
            </a:r>
          </a:p>
          <a:p>
            <a:r>
              <a:rPr lang="en-US">
                <a:ea typeface="Calibri"/>
                <a:cs typeface="Calibri"/>
              </a:rPr>
              <a:t>Program – malaria case registration</a:t>
            </a:r>
          </a:p>
          <a:p>
            <a:r>
              <a:rPr lang="en-US">
                <a:ea typeface="Calibri"/>
                <a:cs typeface="Calibri"/>
              </a:rPr>
              <a:t>Program indicator – malaria case count</a:t>
            </a:r>
          </a:p>
          <a:p>
            <a:r>
              <a:rPr lang="en-US">
                <a:ea typeface="Calibri"/>
                <a:cs typeface="Calibri"/>
              </a:rPr>
              <a:t>Aggregation type - count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D21AFEF-1F75-47E9-BA24-A7A5D04835F8}" type="slidenum">
              <a:rPr lang="en-US"/>
              <a:t>38</a:t>
            </a:fld>
            <a:endParaRPr lang="en-US"/>
          </a:p>
        </p:txBody>
      </p:sp>
    </p:spTree>
    <p:extLst>
      <p:ext uri="{BB962C8B-B14F-4D97-AF65-F5344CB8AC3E}">
        <p14:creationId xmlns:p14="http://schemas.microsoft.com/office/powerpoint/2010/main" val="627382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map reveals significant variations in inpatient cases across Bo district over the last 12 months. </a:t>
            </a:r>
            <a:r>
              <a:rPr lang="en-US" err="1"/>
              <a:t>Kakua</a:t>
            </a:r>
            <a:r>
              <a:rPr lang="en-US"/>
              <a:t> region records the highest number with 1,849 cases, followed by </a:t>
            </a:r>
            <a:r>
              <a:rPr lang="en-US" err="1"/>
              <a:t>Baoma</a:t>
            </a:r>
            <a:r>
              <a:rPr lang="en-US"/>
              <a:t> (600) and </a:t>
            </a:r>
            <a:r>
              <a:rPr lang="en-US" err="1"/>
              <a:t>Bumpe</a:t>
            </a:r>
            <a:r>
              <a:rPr lang="en-US"/>
              <a:t> Ngao (565). In contrast, regions like </a:t>
            </a:r>
            <a:r>
              <a:rPr lang="en-US" err="1"/>
              <a:t>Gbo</a:t>
            </a:r>
            <a:r>
              <a:rPr lang="en-US"/>
              <a:t> and </a:t>
            </a:r>
            <a:r>
              <a:rPr lang="en-US" err="1"/>
              <a:t>Badjia</a:t>
            </a:r>
            <a:r>
              <a:rPr lang="en-US"/>
              <a:t> report much lower numbers at 88 and 101 cases respectively.</a:t>
            </a:r>
          </a:p>
          <a:p>
            <a:r>
              <a:rPr lang="en-US"/>
              <a:t>Most other areas show moderate rates ranging between 300-400 cases. This pattern suggests a concentration of health challenges or healthcare utilization in the central regions, while peripheral areas generally report lower numbers. The stark variations between neighboring regions might indicate differences in healthcare access, population density, or reporting practices.</a:t>
            </a:r>
            <a:endParaRPr lang="en-US">
              <a:ea typeface="Calibri"/>
              <a:cs typeface="Calibri"/>
            </a:endParaRPr>
          </a:p>
          <a:p>
            <a:endParaRPr lang="en-US">
              <a:ea typeface="Calibri"/>
              <a:cs typeface="Calibri"/>
            </a:endParaRPr>
          </a:p>
          <a:p>
            <a:r>
              <a:rPr lang="en-US">
                <a:ea typeface="Calibri"/>
                <a:cs typeface="Calibri"/>
              </a:rPr>
              <a:t>Item type – Event data items</a:t>
            </a:r>
          </a:p>
          <a:p>
            <a:r>
              <a:rPr lang="en-US">
                <a:ea typeface="Calibri"/>
                <a:cs typeface="Calibri"/>
              </a:rPr>
              <a:t>Program – Inpatient morbidity and mortality</a:t>
            </a:r>
          </a:p>
          <a:p>
            <a:r>
              <a:rPr lang="en-US">
                <a:ea typeface="Calibri"/>
                <a:cs typeface="Calibri"/>
              </a:rPr>
              <a:t>Event data item – inpatient morbidity and mortality age in years</a:t>
            </a:r>
          </a:p>
          <a:p>
            <a:r>
              <a:rPr lang="en-US">
                <a:ea typeface="Calibri"/>
                <a:cs typeface="Calibri"/>
              </a:rPr>
              <a:t>Aggregation type – count</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6D21AFEF-1F75-47E9-BA24-A7A5D04835F8}" type="slidenum">
              <a:rPr lang="en-US"/>
              <a:t>39</a:t>
            </a:fld>
            <a:endParaRPr lang="en-US"/>
          </a:p>
        </p:txBody>
      </p:sp>
    </p:spTree>
    <p:extLst>
      <p:ext uri="{BB962C8B-B14F-4D97-AF65-F5344CB8AC3E}">
        <p14:creationId xmlns:p14="http://schemas.microsoft.com/office/powerpoint/2010/main" val="7081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our analysis of the Bo district data using Affinity Propagation (apcluster package in R), here are the key insights:</a:t>
            </a:r>
          </a:p>
          <a:p>
            <a:pPr marL="285750" indent="-285750">
              <a:buFont typeface="Arial"/>
              <a:buChar char="•"/>
            </a:pPr>
            <a:r>
              <a:rPr lang="en-US"/>
              <a:t>We have used Affinity Propagation (apcluster package in R), a machine learning technique, which has allowed for the identification of distinct clusters of different regions based on both malaria cases and mortality rates within the Bo district.</a:t>
            </a:r>
          </a:p>
          <a:p>
            <a:pPr marL="285750" indent="-285750">
              <a:buFont typeface="Arial"/>
              <a:buChar char="•"/>
            </a:pPr>
            <a:r>
              <a:rPr lang="en-US"/>
              <a:t>4 significant clusters have been identified: </a:t>
            </a:r>
          </a:p>
          <a:p>
            <a:pPr marL="285750" lvl="1" indent="-285750">
              <a:buFont typeface="Arial"/>
              <a:buChar char="•"/>
            </a:pPr>
            <a:r>
              <a:rPr lang="en-US"/>
              <a:t>Single-region clusters (</a:t>
            </a:r>
            <a:r>
              <a:rPr lang="en-US" err="1"/>
              <a:t>Baoma</a:t>
            </a:r>
            <a:r>
              <a:rPr lang="en-US"/>
              <a:t> and </a:t>
            </a:r>
            <a:r>
              <a:rPr lang="en-US" err="1"/>
              <a:t>Kakua</a:t>
            </a:r>
            <a:r>
              <a:rPr lang="en-US"/>
              <a:t>) representing unique exemplars with extreme values</a:t>
            </a:r>
          </a:p>
          <a:p>
            <a:pPr marL="285750" lvl="1" indent="-285750">
              <a:buFont typeface="Arial"/>
              <a:buChar char="•"/>
            </a:pPr>
            <a:r>
              <a:rPr lang="en-US"/>
              <a:t>A northern cluster with 7 regions showing consistently lower rates</a:t>
            </a:r>
          </a:p>
          <a:p>
            <a:pPr marL="285750" lvl="1" indent="-285750">
              <a:buFont typeface="Arial"/>
              <a:buChar char="•"/>
            </a:pPr>
            <a:r>
              <a:rPr lang="en-US"/>
              <a:t>A southern/western cluster with 6 regions showing variable patterns Each cluster acts as a potential focus point for targeted healthcare interventions and resource allocation.</a:t>
            </a:r>
          </a:p>
          <a:p>
            <a:pPr marL="285750" indent="-285750">
              <a:buFont typeface="Arial"/>
              <a:buChar char="•"/>
            </a:pPr>
            <a:r>
              <a:rPr lang="en-US"/>
              <a:t>The spatial distribution of clusters outlines critical health hotspots: </a:t>
            </a:r>
          </a:p>
          <a:p>
            <a:pPr marL="285750" lvl="1" indent="-285750">
              <a:buFont typeface="Arial"/>
              <a:buChar char="•"/>
            </a:pPr>
            <a:r>
              <a:rPr lang="en-US" err="1"/>
              <a:t>Kakua</a:t>
            </a:r>
            <a:r>
              <a:rPr lang="en-US"/>
              <a:t> emerging as a critical mortality hotspot (1849 deaths)</a:t>
            </a:r>
          </a:p>
          <a:p>
            <a:pPr marL="285750" lvl="1" indent="-285750">
              <a:buFont typeface="Arial"/>
              <a:buChar char="•"/>
            </a:pPr>
            <a:r>
              <a:rPr lang="en-US" err="1"/>
              <a:t>Bumpe</a:t>
            </a:r>
            <a:r>
              <a:rPr lang="en-US"/>
              <a:t> Ngao as a significant malaria case hotspot (208.3 cases)</a:t>
            </a:r>
          </a:p>
          <a:p>
            <a:pPr marL="285750" lvl="1" indent="-285750">
              <a:buFont typeface="Arial"/>
              <a:buChar char="•"/>
            </a:pPr>
            <a:r>
              <a:rPr lang="en-US"/>
              <a:t>Northern regions demonstrating better health outcomes This spatial understanding is essential for directing medical resources and attention.</a:t>
            </a:r>
          </a:p>
          <a:p>
            <a:pPr marL="285750" indent="-285750">
              <a:buFont typeface="Arial"/>
              <a:buChar char="•"/>
            </a:pPr>
            <a:r>
              <a:rPr lang="en-US"/>
              <a:t>The analysis facilitates several key insights: </a:t>
            </a:r>
          </a:p>
          <a:p>
            <a:pPr marL="285750" lvl="1" indent="-285750">
              <a:buFont typeface="Arial"/>
              <a:buChar char="•"/>
            </a:pPr>
            <a:r>
              <a:rPr lang="en-US"/>
              <a:t>Weak correlation (0.334) between malaria cases and mortality suggests other influencing factors</a:t>
            </a:r>
          </a:p>
          <a:p>
            <a:pPr marL="285750" lvl="1" indent="-285750">
              <a:buFont typeface="Arial"/>
              <a:buChar char="•"/>
            </a:pPr>
            <a:r>
              <a:rPr lang="en-US"/>
              <a:t>Geographic proximity appears more influential in cluster formation than health metrics</a:t>
            </a:r>
          </a:p>
          <a:p>
            <a:pPr marL="285750" lvl="1" indent="-285750">
              <a:buFont typeface="Arial"/>
              <a:buChar char="•"/>
            </a:pPr>
            <a:r>
              <a:rPr lang="en-US"/>
              <a:t>Identification of successful regions (northern cluster) provides learning opportunities These patterns could be instrumental in developing targeted interventions and preventive strategies in high-risk zones.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D21AFEF-1F75-47E9-BA24-A7A5D04835F8}" type="slidenum">
              <a:rPr lang="en-US"/>
              <a:t>42</a:t>
            </a:fld>
            <a:endParaRPr lang="en-US"/>
          </a:p>
        </p:txBody>
      </p:sp>
    </p:spTree>
    <p:extLst>
      <p:ext uri="{BB962C8B-B14F-4D97-AF65-F5344CB8AC3E}">
        <p14:creationId xmlns:p14="http://schemas.microsoft.com/office/powerpoint/2010/main" val="3375578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C30A-6085-F0A9-C261-EF9AAAE636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8B5C02-C0C5-2B88-9CE3-555DF74975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4DCBB-2815-2245-473D-B9B716C4CBED}"/>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5" name="Footer Placeholder 4">
            <a:extLst>
              <a:ext uri="{FF2B5EF4-FFF2-40B4-BE49-F238E27FC236}">
                <a16:creationId xmlns:a16="http://schemas.microsoft.com/office/drawing/2014/main" id="{04BB6521-17C4-E3FE-AF43-06BD7D923E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758DC-CB36-3566-5CB5-A00421246D30}"/>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1394833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A97DD-F3B1-FFC6-695B-0799768457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E20776-177A-B9DD-9905-276C8EFF38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48AFF-DBF6-8420-F17A-7F3CBD31FF08}"/>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5" name="Footer Placeholder 4">
            <a:extLst>
              <a:ext uri="{FF2B5EF4-FFF2-40B4-BE49-F238E27FC236}">
                <a16:creationId xmlns:a16="http://schemas.microsoft.com/office/drawing/2014/main" id="{20628523-9E57-E3A5-8D5E-9401AF7D2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D6BF5-1B2A-AA3A-FE40-6A7122560265}"/>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827288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35E501-D0C5-F999-0041-7D43789A96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ABBDD4-498B-DBA5-8684-0AC41A3F0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AA15AE-D817-E184-1480-473812D7D857}"/>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5" name="Footer Placeholder 4">
            <a:extLst>
              <a:ext uri="{FF2B5EF4-FFF2-40B4-BE49-F238E27FC236}">
                <a16:creationId xmlns:a16="http://schemas.microsoft.com/office/drawing/2014/main" id="{5B58B72D-4FBF-5342-2A90-0372E305B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0E854-4551-EF9F-76F7-77CF4F9E352A}"/>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327273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C5DC5-DD93-E9A1-82D0-6F7CFF89DB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FA9FCF-5CFB-6ADD-B086-60D3705135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BDF1F-22C6-B733-C04F-670C4C45D3A5}"/>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5" name="Footer Placeholder 4">
            <a:extLst>
              <a:ext uri="{FF2B5EF4-FFF2-40B4-BE49-F238E27FC236}">
                <a16:creationId xmlns:a16="http://schemas.microsoft.com/office/drawing/2014/main" id="{846807B2-D191-4EC1-6273-6D7027CDF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55BC7-9A5D-0DF3-21F3-FA9653A2215D}"/>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24063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30CA-B247-A6E0-D626-163ADD58EA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03095D-F766-4A54-0581-B36CC3094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713D42-E6B3-ECCD-BD1C-86546871B240}"/>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5" name="Footer Placeholder 4">
            <a:extLst>
              <a:ext uri="{FF2B5EF4-FFF2-40B4-BE49-F238E27FC236}">
                <a16:creationId xmlns:a16="http://schemas.microsoft.com/office/drawing/2014/main" id="{4BEC5DD0-20B3-F1AE-0C5D-A6CCD5B10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12C8F-F5F2-0D05-9B8B-ED520A979BDC}"/>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2894280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F2EDA-56F8-CD9B-E042-4E246D75C9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70CED2-B861-345E-5E4E-1772DB583D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6B0406-E271-A61F-2A5C-BC24930BBB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3A432B-2B3C-4B47-9CD3-30D09495E667}"/>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6" name="Footer Placeholder 5">
            <a:extLst>
              <a:ext uri="{FF2B5EF4-FFF2-40B4-BE49-F238E27FC236}">
                <a16:creationId xmlns:a16="http://schemas.microsoft.com/office/drawing/2014/main" id="{5248FEDC-4D59-9B5D-534F-7C60DC1BB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0C4E6D-4ABA-CF0D-CD0F-45C9FE14198C}"/>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3614607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071CF-5521-FB5F-3974-F321093F8D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878E8B-6EC6-5869-25F6-3302123BD1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666C05-8B78-9B24-9316-A878CFF426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067B3A-E15E-9201-29C6-FDC8841379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293455-55E3-16E2-4B8F-69B4C5CF52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0325F6-5025-9FAC-42CC-9CC12C6DB8EC}"/>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8" name="Footer Placeholder 7">
            <a:extLst>
              <a:ext uri="{FF2B5EF4-FFF2-40B4-BE49-F238E27FC236}">
                <a16:creationId xmlns:a16="http://schemas.microsoft.com/office/drawing/2014/main" id="{0BC491EC-4870-8665-E54C-69C50B81F1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E5D558-7E21-6756-5C34-F21643FBCE6F}"/>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2000234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17081-72FF-6702-6EA8-B2ADFBA76C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A93155-0C51-10B9-5BC6-162065086F62}"/>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4" name="Footer Placeholder 3">
            <a:extLst>
              <a:ext uri="{FF2B5EF4-FFF2-40B4-BE49-F238E27FC236}">
                <a16:creationId xmlns:a16="http://schemas.microsoft.com/office/drawing/2014/main" id="{A2D181F9-D094-2E22-BB59-FB53395F05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6F3249-760B-5A83-6B78-66B1DEBEEADF}"/>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3756601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8BAA6B-2811-6F0B-A56F-3713C2584B56}"/>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3" name="Footer Placeholder 2">
            <a:extLst>
              <a:ext uri="{FF2B5EF4-FFF2-40B4-BE49-F238E27FC236}">
                <a16:creationId xmlns:a16="http://schemas.microsoft.com/office/drawing/2014/main" id="{DB8264D5-2344-D8D0-AD3B-60DA73116F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5C4E92-4931-28F9-7A15-779E16627EAF}"/>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3639001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95C9-B0B5-D7D7-49C2-56A0BC5F8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2CF79C-E023-3EB3-63CE-78D78BA36D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5FF02A-44F6-5042-7307-63FF7867CD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38DCC-484C-EE56-B9C8-53FBAF42932C}"/>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6" name="Footer Placeholder 5">
            <a:extLst>
              <a:ext uri="{FF2B5EF4-FFF2-40B4-BE49-F238E27FC236}">
                <a16:creationId xmlns:a16="http://schemas.microsoft.com/office/drawing/2014/main" id="{531CE38B-92D6-FA6C-09CE-1D5201F74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4EAF4D-371E-DC2D-8CE5-CA91C5179267}"/>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1079295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1566-6FE9-D874-BC61-FBE69FAE3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797B07-4019-B331-DDDB-B2895AC5F1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C48391-945F-F3EA-4FB0-7CBD973BC4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6A5F1-833E-8495-D72E-27BDC956AA2E}"/>
              </a:ext>
            </a:extLst>
          </p:cNvPr>
          <p:cNvSpPr>
            <a:spLocks noGrp="1"/>
          </p:cNvSpPr>
          <p:nvPr>
            <p:ph type="dt" sz="half" idx="10"/>
          </p:nvPr>
        </p:nvSpPr>
        <p:spPr/>
        <p:txBody>
          <a:bodyPr/>
          <a:lstStyle/>
          <a:p>
            <a:fld id="{297AA8CC-9DF0-5A4D-9A67-047E63C94500}" type="datetimeFigureOut">
              <a:rPr lang="en-US" smtClean="0"/>
              <a:t>4/3/2025</a:t>
            </a:fld>
            <a:endParaRPr lang="en-US"/>
          </a:p>
        </p:txBody>
      </p:sp>
      <p:sp>
        <p:nvSpPr>
          <p:cNvPr id="6" name="Footer Placeholder 5">
            <a:extLst>
              <a:ext uri="{FF2B5EF4-FFF2-40B4-BE49-F238E27FC236}">
                <a16:creationId xmlns:a16="http://schemas.microsoft.com/office/drawing/2014/main" id="{B43505B2-BD92-5255-2A02-45A086DB5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7A5A8-2673-9085-5FD9-ED200703FFFE}"/>
              </a:ext>
            </a:extLst>
          </p:cNvPr>
          <p:cNvSpPr>
            <a:spLocks noGrp="1"/>
          </p:cNvSpPr>
          <p:nvPr>
            <p:ph type="sldNum" sz="quarter" idx="12"/>
          </p:nvPr>
        </p:nvSpPr>
        <p:spPr/>
        <p:txBody>
          <a:bodyPr/>
          <a:lstStyle/>
          <a:p>
            <a:fld id="{67BC091A-FCCF-1A4C-9EC3-C0FEDBC244DA}" type="slidenum">
              <a:rPr lang="en-US" smtClean="0"/>
              <a:t>‹#›</a:t>
            </a:fld>
            <a:endParaRPr lang="en-US"/>
          </a:p>
        </p:txBody>
      </p:sp>
    </p:spTree>
    <p:extLst>
      <p:ext uri="{BB962C8B-B14F-4D97-AF65-F5344CB8AC3E}">
        <p14:creationId xmlns:p14="http://schemas.microsoft.com/office/powerpoint/2010/main" val="323969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59A6EA-B63F-3535-07DA-85ED1C7BA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D81BDC-EBF6-3434-DF08-8BF174AAF9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50184D-1CAB-B75C-AFD0-014E24871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97AA8CC-9DF0-5A4D-9A67-047E63C94500}" type="datetimeFigureOut">
              <a:rPr lang="en-US" smtClean="0"/>
              <a:t>4/3/2025</a:t>
            </a:fld>
            <a:endParaRPr lang="en-US"/>
          </a:p>
        </p:txBody>
      </p:sp>
      <p:sp>
        <p:nvSpPr>
          <p:cNvPr id="5" name="Footer Placeholder 4">
            <a:extLst>
              <a:ext uri="{FF2B5EF4-FFF2-40B4-BE49-F238E27FC236}">
                <a16:creationId xmlns:a16="http://schemas.microsoft.com/office/drawing/2014/main" id="{24603746-6A89-F117-6C85-CDB3D5C0BD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46E0F54-9AF3-6FF4-4417-4B01FFBFEF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BC091A-FCCF-1A4C-9EC3-C0FEDBC244DA}" type="slidenum">
              <a:rPr lang="en-US" smtClean="0"/>
              <a:t>‹#›</a:t>
            </a:fld>
            <a:endParaRPr lang="en-US"/>
          </a:p>
        </p:txBody>
      </p:sp>
    </p:spTree>
    <p:extLst>
      <p:ext uri="{BB962C8B-B14F-4D97-AF65-F5344CB8AC3E}">
        <p14:creationId xmlns:p14="http://schemas.microsoft.com/office/powerpoint/2010/main" val="1742845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png"/><Relationship Id="rId7" Type="http://schemas.openxmlformats.org/officeDocument/2006/relationships/diagramColors" Target="../diagrams/colors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9.png"/><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10F_F4C9D7A0.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microsoft.com/office/2018/10/relationships/comments" Target="../comments/modernComment_10A_25A675DA.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18/10/relationships/comments" Target="../comments/modernComment_105_770FD135.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microsoft.com/office/2018/10/relationships/comments" Target="../comments/modernComment_106_89F4193A.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07_8FE93B6F.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08_FCDE6D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141_587366F5.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colab.research.google.com/drive/1A8OSSAFvofNl2viGkFoDuLYrXgCC1p5H?usp=sharing" TargetMode="External"/><Relationship Id="rId2" Type="http://schemas.openxmlformats.org/officeDocument/2006/relationships/hyperlink" Target="https://colab.research.google.com/drive/1GVMQqkvVkjFWS6UzQWgMd7LR84jDohVj?usp=sharing" TargetMode="External"/><Relationship Id="rId1" Type="http://schemas.openxmlformats.org/officeDocument/2006/relationships/slideLayout" Target="../slideLayouts/slideLayout2.xml"/><Relationship Id="rId6" Type="http://schemas.openxmlformats.org/officeDocument/2006/relationships/hyperlink" Target="https://colab.research.google.com/drive/1uAAoKqSvoTbcqQbrSue2Vskr73AdESuP?usp=sharing" TargetMode="External"/><Relationship Id="rId5" Type="http://schemas.openxmlformats.org/officeDocument/2006/relationships/hyperlink" Target="https://colab.research.google.com/drive/1iUOpHqs-Moii4eTgSSHb24ci9Zs546pe?usp=sharing" TargetMode="External"/><Relationship Id="rId4" Type="http://schemas.openxmlformats.org/officeDocument/2006/relationships/hyperlink" Target="https://colab.research.google.com/drive/17weDzu0nXxd9770XOaE7Vn7h4ZtAGP34?usp=sharin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86/s12879-023-08799-4" TargetMode="External"/><Relationship Id="rId2" Type="http://schemas.openxmlformats.org/officeDocument/2006/relationships/hyperlink" Target="https://colab.research.google.com/drive/1eON7lETmEcjwnGzTR55z8JAJZl1rOFT2?usp=shar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744964-DE37-DFD9-8D2A-A53DADF08428}"/>
              </a:ext>
            </a:extLst>
          </p:cNvPr>
          <p:cNvSpPr>
            <a:spLocks noGrp="1"/>
          </p:cNvSpPr>
          <p:nvPr>
            <p:ph type="ctrTitle"/>
          </p:nvPr>
        </p:nvSpPr>
        <p:spPr>
          <a:xfrm>
            <a:off x="1386865" y="818984"/>
            <a:ext cx="6596245" cy="3268520"/>
          </a:xfrm>
        </p:spPr>
        <p:txBody>
          <a:bodyPr>
            <a:normAutofit/>
          </a:bodyPr>
          <a:lstStyle/>
          <a:p>
            <a:pPr algn="r"/>
            <a:r>
              <a:rPr lang="en-US" sz="4800">
                <a:solidFill>
                  <a:srgbClr val="FFFFFF"/>
                </a:solidFill>
              </a:rPr>
              <a:t>Group 4 DHIS2 Insights and Analysis </a:t>
            </a:r>
          </a:p>
        </p:txBody>
      </p:sp>
      <p:sp>
        <p:nvSpPr>
          <p:cNvPr id="50" name="Rectangle 49">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3F9B0D7F-50F7-66B3-10FA-4A62BA9C0AB3}"/>
              </a:ext>
            </a:extLst>
          </p:cNvPr>
          <p:cNvSpPr>
            <a:spLocks noGrp="1"/>
          </p:cNvSpPr>
          <p:nvPr>
            <p:ph type="subTitle" idx="1"/>
          </p:nvPr>
        </p:nvSpPr>
        <p:spPr>
          <a:xfrm>
            <a:off x="1931874" y="4797188"/>
            <a:ext cx="6051236" cy="1241828"/>
          </a:xfrm>
        </p:spPr>
        <p:txBody>
          <a:bodyPr vert="horz" lIns="91440" tIns="45720" rIns="91440" bIns="45720" rtlCol="0">
            <a:normAutofit/>
          </a:bodyPr>
          <a:lstStyle/>
          <a:p>
            <a:pPr algn="r"/>
            <a:r>
              <a:rPr lang="en-US" sz="2200">
                <a:solidFill>
                  <a:srgbClr val="FFFFFF"/>
                </a:solidFill>
              </a:rPr>
              <a:t>By: Harsh Patel,  Kalp Patel, Deepishka Pemmasani, Surya Tejaswi Mallidi, Poorva Reddy Vanga, Pallavi Vandanapu, and Bhavana Bethi</a:t>
            </a:r>
          </a:p>
        </p:txBody>
      </p:sp>
      <p:sp>
        <p:nvSpPr>
          <p:cNvPr id="52" name="Rectangle 51">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79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EC0FF93-BF0B-8456-0EC0-3696D3E5FD64}"/>
              </a:ext>
            </a:extLst>
          </p:cNvPr>
          <p:cNvSpPr txBox="1"/>
          <p:nvPr/>
        </p:nvSpPr>
        <p:spPr>
          <a:xfrm>
            <a:off x="6503158" y="649480"/>
            <a:ext cx="48624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What can you say about the BCG coverage rate of children less than 1yr around the beaches of the capital city of Sierra Leone based on data for the last 18 months? Present a tabular representation of this data for all the health centers in the western area.</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2455030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D1703F74-91D4-D2D0-D2E1-D0B3769ECE27}"/>
              </a:ext>
            </a:extLst>
          </p:cNvPr>
          <p:cNvPicPr>
            <a:picLocks noChangeAspect="1"/>
          </p:cNvPicPr>
          <p:nvPr/>
        </p:nvPicPr>
        <p:blipFill>
          <a:blip r:embed="rId2"/>
          <a:srcRect r="1302" b="1"/>
          <a:stretch/>
        </p:blipFill>
        <p:spPr>
          <a:xfrm>
            <a:off x="5034224" y="643466"/>
            <a:ext cx="7157776" cy="5571067"/>
          </a:xfrm>
          <a:prstGeom prst="rect">
            <a:avLst/>
          </a:prstGeom>
        </p:spPr>
      </p:pic>
      <p:graphicFrame>
        <p:nvGraphicFramePr>
          <p:cNvPr id="15" name="Content Placeholder 2">
            <a:extLst>
              <a:ext uri="{FF2B5EF4-FFF2-40B4-BE49-F238E27FC236}">
                <a16:creationId xmlns:a16="http://schemas.microsoft.com/office/drawing/2014/main" id="{96E542E0-A5F4-4D4A-865D-12AF690DCD32}"/>
              </a:ext>
            </a:extLst>
          </p:cNvPr>
          <p:cNvGraphicFramePr>
            <a:graphicFrameLocks noGrp="1"/>
          </p:cNvGraphicFramePr>
          <p:nvPr>
            <p:ph idx="4294967295"/>
            <p:extLst>
              <p:ext uri="{D42A27DB-BD31-4B8C-83A1-F6EECF244321}">
                <p14:modId xmlns:p14="http://schemas.microsoft.com/office/powerpoint/2010/main" val="2486658515"/>
              </p:ext>
            </p:extLst>
          </p:nvPr>
        </p:nvGraphicFramePr>
        <p:xfrm>
          <a:off x="0" y="1235947"/>
          <a:ext cx="5034223" cy="4654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518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 name="Group 196">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86" name="Rectangle 18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CA96C7E-039D-28CF-FA86-19CB983F4085}"/>
              </a:ext>
            </a:extLst>
          </p:cNvPr>
          <p:cNvSpPr>
            <a:spLocks noGrp="1"/>
          </p:cNvSpPr>
          <p:nvPr>
            <p:ph type="title"/>
          </p:nvPr>
        </p:nvSpPr>
        <p:spPr>
          <a:xfrm>
            <a:off x="1371598" y="319314"/>
            <a:ext cx="9477377" cy="1030515"/>
          </a:xfrm>
        </p:spPr>
        <p:txBody>
          <a:bodyPr anchor="ctr">
            <a:normAutofit/>
          </a:bodyPr>
          <a:lstStyle/>
          <a:p>
            <a:pPr algn="ctr"/>
            <a:r>
              <a:rPr lang="en-US" sz="4000">
                <a:solidFill>
                  <a:srgbClr val="FFFFFF"/>
                </a:solidFill>
                <a:latin typeface="LatoWeb"/>
              </a:rPr>
              <a:t>BCG Maps 2023 vs 2024 </a:t>
            </a:r>
          </a:p>
        </p:txBody>
      </p:sp>
      <p:pic>
        <p:nvPicPr>
          <p:cNvPr id="11" name="Picture 10" descr="A map with different colored circles&#10;&#10;Description automatically generated">
            <a:extLst>
              <a:ext uri="{FF2B5EF4-FFF2-40B4-BE49-F238E27FC236}">
                <a16:creationId xmlns:a16="http://schemas.microsoft.com/office/drawing/2014/main" id="{83208A27-7765-8AF4-CFED-D61C94274F92}"/>
              </a:ext>
            </a:extLst>
          </p:cNvPr>
          <p:cNvPicPr>
            <a:picLocks noChangeAspect="1"/>
          </p:cNvPicPr>
          <p:nvPr/>
        </p:nvPicPr>
        <p:blipFill>
          <a:blip r:embed="rId2"/>
          <a:srcRect r="4" b="2609"/>
          <a:stretch/>
        </p:blipFill>
        <p:spPr>
          <a:xfrm>
            <a:off x="6255938" y="1575588"/>
            <a:ext cx="5609762" cy="2977672"/>
          </a:xfrm>
          <a:prstGeom prst="rect">
            <a:avLst/>
          </a:prstGeom>
        </p:spPr>
      </p:pic>
      <p:pic>
        <p:nvPicPr>
          <p:cNvPr id="9" name="Picture 8" descr="A map with green and red dots&#10;&#10;Description automatically generated">
            <a:extLst>
              <a:ext uri="{FF2B5EF4-FFF2-40B4-BE49-F238E27FC236}">
                <a16:creationId xmlns:a16="http://schemas.microsoft.com/office/drawing/2014/main" id="{D9DE5FC1-1C40-6B5D-24CA-FE48C26B6D73}"/>
              </a:ext>
            </a:extLst>
          </p:cNvPr>
          <p:cNvPicPr>
            <a:picLocks noChangeAspect="1"/>
          </p:cNvPicPr>
          <p:nvPr/>
        </p:nvPicPr>
        <p:blipFill>
          <a:blip r:embed="rId3"/>
          <a:srcRect b="2601"/>
          <a:stretch/>
        </p:blipFill>
        <p:spPr>
          <a:xfrm>
            <a:off x="326300" y="1575461"/>
            <a:ext cx="5609763" cy="2977799"/>
          </a:xfrm>
          <a:prstGeom prst="rect">
            <a:avLst/>
          </a:prstGeom>
        </p:spPr>
      </p:pic>
      <p:graphicFrame>
        <p:nvGraphicFramePr>
          <p:cNvPr id="178" name="Content Placeholder 2">
            <a:extLst>
              <a:ext uri="{FF2B5EF4-FFF2-40B4-BE49-F238E27FC236}">
                <a16:creationId xmlns:a16="http://schemas.microsoft.com/office/drawing/2014/main" id="{4DB936EA-065E-393F-96EB-A8449E5AFFA8}"/>
              </a:ext>
            </a:extLst>
          </p:cNvPr>
          <p:cNvGraphicFramePr>
            <a:graphicFrameLocks noGrp="1"/>
          </p:cNvGraphicFramePr>
          <p:nvPr>
            <p:ph idx="1"/>
            <p:extLst>
              <p:ext uri="{D42A27DB-BD31-4B8C-83A1-F6EECF244321}">
                <p14:modId xmlns:p14="http://schemas.microsoft.com/office/powerpoint/2010/main" val="3449042188"/>
              </p:ext>
            </p:extLst>
          </p:nvPr>
        </p:nvGraphicFramePr>
        <p:xfrm>
          <a:off x="452176" y="4879163"/>
          <a:ext cx="11413524" cy="17929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09238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617CA6-1763-9EB7-427C-501BE905F583}"/>
              </a:ext>
            </a:extLst>
          </p:cNvPr>
          <p:cNvSpPr txBox="1"/>
          <p:nvPr/>
        </p:nvSpPr>
        <p:spPr>
          <a:xfrm>
            <a:off x="6503158" y="649480"/>
            <a:ext cx="48624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Give the underlying data elements/categories/category combinations that were used for analysis in Q.3. Perform correlation analysis using values of the data elements for all the health centers in the Western area, and interpret the analysis.</a:t>
            </a:r>
          </a:p>
        </p:txBody>
      </p:sp>
    </p:spTree>
    <p:extLst>
      <p:ext uri="{BB962C8B-B14F-4D97-AF65-F5344CB8AC3E}">
        <p14:creationId xmlns:p14="http://schemas.microsoft.com/office/powerpoint/2010/main" val="604688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77D28-4CD4-D5C6-CCFB-3DC243BDFE0B}"/>
              </a:ext>
            </a:extLst>
          </p:cNvPr>
          <p:cNvSpPr>
            <a:spLocks noGrp="1"/>
          </p:cNvSpPr>
          <p:nvPr>
            <p:ph type="title"/>
          </p:nvPr>
        </p:nvSpPr>
        <p:spPr>
          <a:xfrm>
            <a:off x="572493" y="238539"/>
            <a:ext cx="11018520" cy="1071521"/>
          </a:xfrm>
        </p:spPr>
        <p:txBody>
          <a:bodyPr anchor="b">
            <a:normAutofit/>
          </a:bodyPr>
          <a:lstStyle/>
          <a:p>
            <a:pPr algn="ctr"/>
            <a:r>
              <a:rPr lang="en-US" sz="5400">
                <a:latin typeface="LatoWeb"/>
              </a:rPr>
              <a:t>Secondary Pivot Table</a:t>
            </a:r>
          </a:p>
        </p:txBody>
      </p:sp>
      <p:sp>
        <p:nvSpPr>
          <p:cNvPr id="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37F47C-9D77-F67B-C21E-EF9C07A51D6F}"/>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sz="2000" b="1">
                <a:effectLst/>
                <a:ea typeface="Aptos" panose="020B0004020202020204" pitchFamily="34" charset="0"/>
              </a:rPr>
              <a:t>Expansion:</a:t>
            </a:r>
            <a:r>
              <a:rPr lang="en-US" sz="2000">
                <a:effectLst/>
                <a:ea typeface="Aptos" panose="020B0004020202020204" pitchFamily="34" charset="0"/>
              </a:rPr>
              <a:t> Created a secondary pivot table with the same dimensions, but included additional data from the Rural Western Area.</a:t>
            </a:r>
          </a:p>
          <a:p>
            <a:r>
              <a:rPr lang="en-US" sz="2000" b="1">
                <a:effectLst/>
                <a:ea typeface="Aptos" panose="020B0004020202020204" pitchFamily="34" charset="0"/>
              </a:rPr>
              <a:t>Selected Health Centers:</a:t>
            </a:r>
            <a:r>
              <a:rPr lang="en-US" sz="2000">
                <a:effectLst/>
                <a:ea typeface="Aptos" panose="020B0004020202020204" pitchFamily="34" charset="0"/>
              </a:rPr>
              <a:t> Added 10 health centers from the Rural Western Area: </a:t>
            </a:r>
            <a:r>
              <a:rPr lang="en-US" sz="2000" err="1">
                <a:effectLst/>
                <a:ea typeface="Aptos" panose="020B0004020202020204" pitchFamily="34" charset="0"/>
              </a:rPr>
              <a:t>Goderitch</a:t>
            </a:r>
            <a:r>
              <a:rPr lang="en-US" sz="2000">
                <a:effectLst/>
                <a:ea typeface="Aptos" panose="020B0004020202020204" pitchFamily="34" charset="0"/>
              </a:rPr>
              <a:t> Health Centre, Hastings Health Centre, Lakka/</a:t>
            </a:r>
            <a:r>
              <a:rPr lang="en-US" sz="2000" err="1">
                <a:effectLst/>
                <a:ea typeface="Aptos" panose="020B0004020202020204" pitchFamily="34" charset="0"/>
              </a:rPr>
              <a:t>Ogoo</a:t>
            </a:r>
            <a:r>
              <a:rPr lang="en-US" sz="2000">
                <a:effectLst/>
                <a:ea typeface="Aptos" panose="020B0004020202020204" pitchFamily="34" charset="0"/>
              </a:rPr>
              <a:t> Farm CHC, Mutual Faith Clinic, Newtown CHC, Regent (RWA) CHC, </a:t>
            </a:r>
            <a:r>
              <a:rPr lang="en-US" sz="2000" err="1">
                <a:effectLst/>
                <a:ea typeface="Aptos" panose="020B0004020202020204" pitchFamily="34" charset="0"/>
              </a:rPr>
              <a:t>Songo</a:t>
            </a:r>
            <a:r>
              <a:rPr lang="en-US" sz="2000">
                <a:effectLst/>
                <a:ea typeface="Aptos" panose="020B0004020202020204" pitchFamily="34" charset="0"/>
              </a:rPr>
              <a:t> CHC, Tombo CHC, Waterloo CHC, and York CHC, all with data from April 2023 – September 2024.</a:t>
            </a:r>
          </a:p>
          <a:p>
            <a:r>
              <a:rPr lang="en-US" sz="2000" b="1">
                <a:effectLst/>
                <a:ea typeface="Aptos" panose="020B0004020202020204" pitchFamily="34" charset="0"/>
              </a:rPr>
              <a:t>Purpose:</a:t>
            </a:r>
            <a:r>
              <a:rPr lang="en-US" sz="2000">
                <a:effectLst/>
                <a:ea typeface="Aptos" panose="020B0004020202020204" pitchFamily="34" charset="0"/>
              </a:rPr>
              <a:t> This final pivot table was used for analysis in question 4. Because this data </a:t>
            </a:r>
            <a:r>
              <a:rPr lang="en-US" sz="2000">
                <a:ea typeface="Aptos" panose="020B0004020202020204" pitchFamily="34" charset="0"/>
              </a:rPr>
              <a:t>includes all</a:t>
            </a:r>
            <a:r>
              <a:rPr lang="en-US" sz="2000">
                <a:effectLst/>
                <a:ea typeface="Aptos" panose="020B0004020202020204" pitchFamily="34" charset="0"/>
              </a:rPr>
              <a:t> of the health centers in the western area. </a:t>
            </a:r>
          </a:p>
          <a:p>
            <a:endParaRPr lang="en-US" sz="2000"/>
          </a:p>
        </p:txBody>
      </p:sp>
      <p:pic>
        <p:nvPicPr>
          <p:cNvPr id="5" name="Picture 4">
            <a:extLst>
              <a:ext uri="{FF2B5EF4-FFF2-40B4-BE49-F238E27FC236}">
                <a16:creationId xmlns:a16="http://schemas.microsoft.com/office/drawing/2014/main" id="{0F04CA5E-BCB4-3D9F-2678-FB7211F401CE}"/>
              </a:ext>
            </a:extLst>
          </p:cNvPr>
          <p:cNvPicPr>
            <a:picLocks noChangeAspect="1"/>
          </p:cNvPicPr>
          <p:nvPr/>
        </p:nvPicPr>
        <p:blipFill>
          <a:blip r:embed="rId2"/>
          <a:stretch>
            <a:fillRect/>
          </a:stretch>
        </p:blipFill>
        <p:spPr>
          <a:xfrm>
            <a:off x="7286045" y="1851065"/>
            <a:ext cx="4819431" cy="4768396"/>
          </a:xfrm>
          <a:prstGeom prst="rect">
            <a:avLst/>
          </a:prstGeom>
        </p:spPr>
      </p:pic>
    </p:spTree>
    <p:extLst>
      <p:ext uri="{BB962C8B-B14F-4D97-AF65-F5344CB8AC3E}">
        <p14:creationId xmlns:p14="http://schemas.microsoft.com/office/powerpoint/2010/main" val="3195089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7E5212-CAF8-E7BA-1CD9-513DA10A921A}"/>
              </a:ext>
            </a:extLst>
          </p:cNvPr>
          <p:cNvSpPr>
            <a:spLocks noGrp="1"/>
          </p:cNvSpPr>
          <p:nvPr>
            <p:ph type="title"/>
          </p:nvPr>
        </p:nvSpPr>
        <p:spPr>
          <a:xfrm>
            <a:off x="1136397" y="502020"/>
            <a:ext cx="5323715" cy="1642970"/>
          </a:xfrm>
        </p:spPr>
        <p:txBody>
          <a:bodyPr anchor="b">
            <a:normAutofit/>
          </a:bodyPr>
          <a:lstStyle/>
          <a:p>
            <a:r>
              <a:rPr lang="en-US" sz="3700">
                <a:effectLst/>
                <a:latin typeface="LatoWeb"/>
                <a:ea typeface="Aptos" panose="020B0004020202020204" pitchFamily="34" charset="0"/>
              </a:rPr>
              <a:t>Data Preparation and Analysis</a:t>
            </a:r>
            <a:br>
              <a:rPr lang="en-US" sz="3700">
                <a:effectLst/>
                <a:latin typeface="LatoWeb"/>
                <a:ea typeface="Aptos" panose="020B0004020202020204" pitchFamily="34" charset="0"/>
              </a:rPr>
            </a:br>
            <a:endParaRPr lang="en-US" sz="3700">
              <a:latin typeface="LatoWeb"/>
            </a:endParaRPr>
          </a:p>
        </p:txBody>
      </p:sp>
      <p:sp>
        <p:nvSpPr>
          <p:cNvPr id="3" name="Content Placeholder 2">
            <a:extLst>
              <a:ext uri="{FF2B5EF4-FFF2-40B4-BE49-F238E27FC236}">
                <a16:creationId xmlns:a16="http://schemas.microsoft.com/office/drawing/2014/main" id="{923C531C-2D48-454B-9580-126D951C8E28}"/>
              </a:ext>
            </a:extLst>
          </p:cNvPr>
          <p:cNvSpPr>
            <a:spLocks noGrp="1"/>
          </p:cNvSpPr>
          <p:nvPr>
            <p:ph idx="1"/>
          </p:nvPr>
        </p:nvSpPr>
        <p:spPr>
          <a:xfrm>
            <a:off x="1138466" y="1902199"/>
            <a:ext cx="5760764" cy="3535083"/>
          </a:xfrm>
        </p:spPr>
        <p:txBody>
          <a:bodyPr vert="horz" lIns="91440" tIns="45720" rIns="91440" bIns="45720" rtlCol="0" anchor="t">
            <a:noAutofit/>
          </a:bodyPr>
          <a:lstStyle/>
          <a:p>
            <a:pPr>
              <a:spcAft>
                <a:spcPts val="800"/>
              </a:spcAft>
              <a:tabLst>
                <a:tab pos="457200" algn="l"/>
              </a:tabLst>
            </a:pPr>
            <a:r>
              <a:rPr lang="en-US" sz="1400" b="1">
                <a:effectLst/>
                <a:ea typeface="Aptos" panose="020B0004020202020204" pitchFamily="34" charset="0"/>
              </a:rPr>
              <a:t>Data Source:</a:t>
            </a:r>
            <a:r>
              <a:rPr lang="en-US" sz="1400">
                <a:effectLst/>
                <a:ea typeface="Aptos" panose="020B0004020202020204" pitchFamily="34" charset="0"/>
              </a:rPr>
              <a:t> Downloaded “BCG Coverage All of Western Area.csv” for analysis, including both Freetown and Rural Western Area health centers.</a:t>
            </a:r>
            <a:endParaRPr lang="en-US" sz="1400"/>
          </a:p>
          <a:p>
            <a:pPr>
              <a:spcAft>
                <a:spcPts val="800"/>
              </a:spcAft>
              <a:tabLst>
                <a:tab pos="457200" algn="l"/>
              </a:tabLst>
            </a:pPr>
            <a:r>
              <a:rPr lang="en-US" sz="1400" b="1">
                <a:effectLst/>
                <a:ea typeface="Aptos" panose="020B0004020202020204" pitchFamily="34" charset="0"/>
              </a:rPr>
              <a:t>Data Preparation:</a:t>
            </a:r>
            <a:r>
              <a:rPr lang="en-US" sz="1400">
                <a:effectLst/>
                <a:ea typeface="Aptos" panose="020B0004020202020204" pitchFamily="34" charset="0"/>
              </a:rPr>
              <a:t> Handled missing values through linear interpolation. Estimating the missing values between known data points. </a:t>
            </a:r>
          </a:p>
          <a:p>
            <a:pPr marL="457200" lvl="1">
              <a:spcAft>
                <a:spcPts val="800"/>
              </a:spcAft>
              <a:tabLst>
                <a:tab pos="457200" algn="l"/>
              </a:tabLst>
            </a:pPr>
            <a:r>
              <a:rPr lang="en-US" sz="1400" b="1">
                <a:effectLst/>
                <a:ea typeface="Aptos" panose="020B0004020202020204" pitchFamily="34" charset="0"/>
              </a:rPr>
              <a:t>Normality Check:</a:t>
            </a:r>
            <a:r>
              <a:rPr lang="en-US" sz="1400">
                <a:effectLst/>
                <a:ea typeface="Aptos" panose="020B0004020202020204" pitchFamily="34" charset="0"/>
              </a:rPr>
              <a:t> Used Shapiro-Wilk test; data did not follow a normal distribution.</a:t>
            </a:r>
          </a:p>
          <a:p>
            <a:pPr marL="457200" lvl="1">
              <a:spcAft>
                <a:spcPts val="800"/>
              </a:spcAft>
              <a:tabLst>
                <a:tab pos="457200" algn="l"/>
              </a:tabLst>
            </a:pPr>
            <a:r>
              <a:rPr lang="en-US" sz="1400" b="1">
                <a:effectLst/>
                <a:ea typeface="Aptos" panose="020B0004020202020204" pitchFamily="34" charset="0"/>
              </a:rPr>
              <a:t>Linearity Check:</a:t>
            </a:r>
            <a:r>
              <a:rPr lang="en-US" sz="1400">
                <a:effectLst/>
                <a:ea typeface="Aptos" panose="020B0004020202020204" pitchFamily="34" charset="0"/>
              </a:rPr>
              <a:t> Performed visual inspection of linearity. It wasn’t normally distributed. </a:t>
            </a:r>
          </a:p>
          <a:p>
            <a:pPr marL="457200" lvl="1">
              <a:spcAft>
                <a:spcPts val="800"/>
              </a:spcAft>
              <a:tabLst>
                <a:tab pos="457200" algn="l"/>
              </a:tabLst>
            </a:pPr>
            <a:r>
              <a:rPr lang="en-US" sz="1400" b="1">
                <a:effectLst/>
                <a:ea typeface="Aptos" panose="020B0004020202020204" pitchFamily="34" charset="0"/>
              </a:rPr>
              <a:t>Correlation Method:</a:t>
            </a:r>
            <a:r>
              <a:rPr lang="en-US" sz="1400">
                <a:effectLst/>
                <a:ea typeface="Aptos" panose="020B0004020202020204" pitchFamily="34" charset="0"/>
              </a:rPr>
              <a:t> Recommended Spearman’s rank correlation due to non-normal distribution and potential outliers. Spearman’s is robust to outliers, as it relies on rank order rather than raw values, ensuring accurate insights despite extreme values.</a:t>
            </a:r>
          </a:p>
          <a:p>
            <a:pPr>
              <a:spcAft>
                <a:spcPts val="800"/>
              </a:spcAft>
              <a:tabLst>
                <a:tab pos="457200" algn="l"/>
              </a:tabLst>
            </a:pPr>
            <a:r>
              <a:rPr lang="en-US" sz="1400" b="1">
                <a:effectLst/>
                <a:ea typeface="Aptos" panose="020B0004020202020204" pitchFamily="34" charset="0"/>
              </a:rPr>
              <a:t>Outliers:</a:t>
            </a:r>
            <a:r>
              <a:rPr lang="en-US" sz="1400">
                <a:effectLst/>
                <a:ea typeface="Aptos" panose="020B0004020202020204" pitchFamily="34" charset="0"/>
              </a:rPr>
              <a:t> Retained in the analysis as Spearman’s correlation is less affected by outliers and reflects overall trends. Even with presence of outliers, Spearman’s correlation can still provide reliable insights into the general relationship between variables. </a:t>
            </a:r>
          </a:p>
          <a:p>
            <a:endParaRPr lang="en-US" sz="1050"/>
          </a:p>
        </p:txBody>
      </p:sp>
      <p:sp>
        <p:nvSpPr>
          <p:cNvPr id="106" name="Rectangle 105">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descr="A screenshot of a computer&#10;&#10;Description automatically generated">
            <a:extLst>
              <a:ext uri="{FF2B5EF4-FFF2-40B4-BE49-F238E27FC236}">
                <a16:creationId xmlns:a16="http://schemas.microsoft.com/office/drawing/2014/main" id="{9BCE210E-8FBC-B0D6-ED66-BC54777BE567}"/>
              </a:ext>
            </a:extLst>
          </p:cNvPr>
          <p:cNvPicPr>
            <a:picLocks noChangeAspect="1"/>
          </p:cNvPicPr>
          <p:nvPr/>
        </p:nvPicPr>
        <p:blipFill>
          <a:blip r:embed="rId2"/>
          <a:srcRect r="57670" b="2"/>
          <a:stretch/>
        </p:blipFill>
        <p:spPr>
          <a:xfrm>
            <a:off x="7075967" y="1296830"/>
            <a:ext cx="4984191" cy="5135723"/>
          </a:xfrm>
          <a:prstGeom prst="rect">
            <a:avLst/>
          </a:prstGeom>
        </p:spPr>
      </p:pic>
    </p:spTree>
    <p:extLst>
      <p:ext uri="{BB962C8B-B14F-4D97-AF65-F5344CB8AC3E}">
        <p14:creationId xmlns:p14="http://schemas.microsoft.com/office/powerpoint/2010/main" val="2116438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100D0F-9631-4D53-7C3A-397C4867515B}"/>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9A83E3-0F4B-6F0E-B984-C3FFC138C146}"/>
              </a:ext>
            </a:extLst>
          </p:cNvPr>
          <p:cNvSpPr>
            <a:spLocks noGrp="1"/>
          </p:cNvSpPr>
          <p:nvPr>
            <p:ph type="title"/>
          </p:nvPr>
        </p:nvSpPr>
        <p:spPr>
          <a:xfrm>
            <a:off x="640080" y="329184"/>
            <a:ext cx="6894576" cy="1783080"/>
          </a:xfrm>
        </p:spPr>
        <p:txBody>
          <a:bodyPr anchor="b">
            <a:normAutofit/>
          </a:bodyPr>
          <a:lstStyle/>
          <a:p>
            <a:r>
              <a:rPr lang="en-US" sz="5000">
                <a:latin typeface="LatoWeb"/>
              </a:rPr>
              <a:t>Data Analysis Summary</a:t>
            </a:r>
            <a:br>
              <a:rPr lang="en-US" sz="5000"/>
            </a:br>
            <a:endParaRPr lang="en-US" sz="5000"/>
          </a:p>
        </p:txBody>
      </p:sp>
      <p:sp>
        <p:nvSpPr>
          <p:cNvPr id="4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9CCA89-321B-45E7-DC04-CA373CA9114B}"/>
              </a:ext>
            </a:extLst>
          </p:cNvPr>
          <p:cNvSpPr>
            <a:spLocks noGrp="1"/>
          </p:cNvSpPr>
          <p:nvPr>
            <p:ph idx="1"/>
          </p:nvPr>
        </p:nvSpPr>
        <p:spPr>
          <a:xfrm>
            <a:off x="640080" y="2706624"/>
            <a:ext cx="6894576" cy="3483864"/>
          </a:xfrm>
        </p:spPr>
        <p:txBody>
          <a:bodyPr>
            <a:normAutofit fontScale="85000" lnSpcReduction="20000"/>
          </a:bodyPr>
          <a:lstStyle/>
          <a:p>
            <a:pPr marL="0" marR="0">
              <a:spcAft>
                <a:spcPts val="800"/>
              </a:spcAft>
            </a:pPr>
            <a:r>
              <a:rPr lang="en-US" sz="1500" b="1" dirty="0">
                <a:effectLst/>
                <a:ea typeface="Aptos" panose="020B0004020202020204" pitchFamily="34" charset="0"/>
              </a:rPr>
              <a:t>Correlation Matrix Insights:</a:t>
            </a:r>
            <a:endParaRPr lang="en-US" sz="1500" dirty="0">
              <a:effectLst/>
              <a:ea typeface="Aptos" panose="020B0004020202020204" pitchFamily="34" charset="0"/>
            </a:endParaRPr>
          </a:p>
          <a:p>
            <a:pPr marL="457200" lvl="1">
              <a:spcAft>
                <a:spcPts val="800"/>
              </a:spcAft>
            </a:pPr>
            <a:r>
              <a:rPr lang="en-US" sz="1500" dirty="0">
                <a:effectLst/>
                <a:ea typeface="Aptos" panose="020B0004020202020204" pitchFamily="34" charset="0"/>
              </a:rPr>
              <a:t>Strong positive correlations between most health centers indicate similar BCG coverage trends.</a:t>
            </a:r>
          </a:p>
          <a:p>
            <a:pPr marL="457200" lvl="1">
              <a:spcAft>
                <a:spcPts val="800"/>
              </a:spcAft>
            </a:pPr>
            <a:r>
              <a:rPr lang="en-US" sz="1500" dirty="0">
                <a:effectLst/>
                <a:ea typeface="Aptos" panose="020B0004020202020204" pitchFamily="34" charset="0"/>
              </a:rPr>
              <a:t>Some negative correlations suggest inverse patterns between certain health centers.</a:t>
            </a:r>
          </a:p>
          <a:p>
            <a:pPr marL="457200" lvl="1">
              <a:spcAft>
                <a:spcPts val="800"/>
              </a:spcAft>
            </a:pPr>
            <a:r>
              <a:rPr lang="en-US" sz="1500" dirty="0">
                <a:effectLst/>
                <a:ea typeface="Aptos" panose="020B0004020202020204" pitchFamily="34" charset="0"/>
              </a:rPr>
              <a:t>The Spearman p-value (&lt; 2.2e-16) is highly significant, showing that the correlations are unlikely to occur by chance.</a:t>
            </a:r>
          </a:p>
          <a:p>
            <a:pPr marL="457200" lvl="1">
              <a:spcAft>
                <a:spcPts val="800"/>
              </a:spcAft>
            </a:pPr>
            <a:r>
              <a:rPr lang="en-US" sz="1500" dirty="0">
                <a:effectLst/>
                <a:ea typeface="Aptos" panose="020B0004020202020204" pitchFamily="34" charset="0"/>
              </a:rPr>
              <a:t>Overall, BCG coverage in the Western Area health centers tends to move together, with underlying factors influencing the trends.</a:t>
            </a:r>
          </a:p>
          <a:p>
            <a:pPr marL="0" marR="0">
              <a:spcAft>
                <a:spcPts val="800"/>
              </a:spcAft>
            </a:pPr>
            <a:r>
              <a:rPr lang="en-US" sz="1500" b="1" dirty="0">
                <a:effectLst/>
                <a:ea typeface="Aptos" panose="020B0004020202020204" pitchFamily="34" charset="0"/>
              </a:rPr>
              <a:t>Spearman's Correlation Results:</a:t>
            </a:r>
            <a:endParaRPr lang="en-US" sz="1500" dirty="0">
              <a:effectLst/>
              <a:ea typeface="Aptos" panose="020B0004020202020204" pitchFamily="34" charset="0"/>
            </a:endParaRPr>
          </a:p>
          <a:p>
            <a:pPr marL="457200" lvl="1">
              <a:spcAft>
                <a:spcPts val="800"/>
              </a:spcAft>
            </a:pPr>
            <a:r>
              <a:rPr lang="en-US" sz="1500" dirty="0">
                <a:effectLst/>
                <a:ea typeface="Aptos" panose="020B0004020202020204" pitchFamily="34" charset="0"/>
              </a:rPr>
              <a:t>Strong positive correlation (</a:t>
            </a:r>
            <a:r>
              <a:rPr lang="en-US" sz="1500" dirty="0" err="1">
                <a:effectLst/>
                <a:ea typeface="Aptos" panose="020B0004020202020204" pitchFamily="34" charset="0"/>
              </a:rPr>
              <a:t>ρ</a:t>
            </a:r>
            <a:r>
              <a:rPr lang="en-US" sz="1500" dirty="0">
                <a:effectLst/>
                <a:ea typeface="Aptos" panose="020B0004020202020204" pitchFamily="34" charset="0"/>
              </a:rPr>
              <a:t> = 0.956) between 2023 and 2024 BCG coverage.</a:t>
            </a:r>
          </a:p>
          <a:p>
            <a:pPr marL="457200" lvl="1">
              <a:spcAft>
                <a:spcPts val="800"/>
              </a:spcAft>
            </a:pPr>
            <a:r>
              <a:rPr lang="en-US" sz="1500" dirty="0">
                <a:effectLst/>
                <a:ea typeface="Aptos" panose="020B0004020202020204" pitchFamily="34" charset="0"/>
              </a:rPr>
              <a:t>Suggests consistent vaccination efforts across health centers in Western </a:t>
            </a:r>
            <a:r>
              <a:rPr lang="en-US" sz="1500" dirty="0">
                <a:ea typeface="Aptos" panose="020B0004020202020204" pitchFamily="34" charset="0"/>
              </a:rPr>
              <a:t>A</a:t>
            </a:r>
            <a:r>
              <a:rPr lang="en-US" sz="1500" dirty="0">
                <a:effectLst/>
                <a:ea typeface="Aptos" panose="020B0004020202020204" pitchFamily="34" charset="0"/>
              </a:rPr>
              <a:t>rea, with minimal variation over time.</a:t>
            </a:r>
          </a:p>
          <a:p>
            <a:pPr marL="457200" lvl="1">
              <a:spcAft>
                <a:spcPts val="800"/>
              </a:spcAft>
            </a:pPr>
            <a:r>
              <a:rPr lang="en-US" sz="1500" dirty="0">
                <a:effectLst/>
                <a:ea typeface="Aptos" panose="020B0004020202020204" pitchFamily="34" charset="0"/>
              </a:rPr>
              <a:t>Statistically significant p-value supports the reliability of the findings.</a:t>
            </a:r>
          </a:p>
          <a:p>
            <a:endParaRPr lang="en-US" sz="1000" dirty="0"/>
          </a:p>
        </p:txBody>
      </p:sp>
      <p:pic>
        <p:nvPicPr>
          <p:cNvPr id="7" name="Picture 6" descr="A red squares with black and white numbers&#10;&#10;Description automatically generated">
            <a:extLst>
              <a:ext uri="{FF2B5EF4-FFF2-40B4-BE49-F238E27FC236}">
                <a16:creationId xmlns:a16="http://schemas.microsoft.com/office/drawing/2014/main" id="{C4C73D9A-182E-438A-B536-6E96C0981CC8}"/>
              </a:ext>
            </a:extLst>
          </p:cNvPr>
          <p:cNvPicPr>
            <a:picLocks noChangeAspect="1"/>
          </p:cNvPicPr>
          <p:nvPr/>
        </p:nvPicPr>
        <p:blipFill>
          <a:blip r:embed="rId2"/>
          <a:stretch>
            <a:fillRect/>
          </a:stretch>
        </p:blipFill>
        <p:spPr>
          <a:xfrm>
            <a:off x="7863840" y="368232"/>
            <a:ext cx="4014216" cy="3351870"/>
          </a:xfrm>
          <a:prstGeom prst="rect">
            <a:avLst/>
          </a:prstGeom>
        </p:spPr>
      </p:pic>
      <p:pic>
        <p:nvPicPr>
          <p:cNvPr id="5" name="Picture 4" descr="A screenshot of a computer code&#10;&#10;Description automatically generated">
            <a:extLst>
              <a:ext uri="{FF2B5EF4-FFF2-40B4-BE49-F238E27FC236}">
                <a16:creationId xmlns:a16="http://schemas.microsoft.com/office/drawing/2014/main" id="{9FC7141E-CD6B-739F-3DA8-B19C21ED3842}"/>
              </a:ext>
            </a:extLst>
          </p:cNvPr>
          <p:cNvPicPr>
            <a:picLocks noChangeAspect="1"/>
          </p:cNvPicPr>
          <p:nvPr/>
        </p:nvPicPr>
        <p:blipFill>
          <a:blip r:embed="rId3"/>
          <a:stretch>
            <a:fillRect/>
          </a:stretch>
        </p:blipFill>
        <p:spPr>
          <a:xfrm>
            <a:off x="7863840" y="4175082"/>
            <a:ext cx="3995928" cy="1984494"/>
          </a:xfrm>
          <a:prstGeom prst="rect">
            <a:avLst/>
          </a:prstGeom>
        </p:spPr>
      </p:pic>
    </p:spTree>
    <p:extLst>
      <p:ext uri="{BB962C8B-B14F-4D97-AF65-F5344CB8AC3E}">
        <p14:creationId xmlns:p14="http://schemas.microsoft.com/office/powerpoint/2010/main" val="425430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951BB4F5-AA1E-AF6C-F49B-5FB8D738F090}"/>
              </a:ext>
            </a:extLst>
          </p:cNvPr>
          <p:cNvGraphicFramePr/>
          <p:nvPr>
            <p:extLst>
              <p:ext uri="{D42A27DB-BD31-4B8C-83A1-F6EECF244321}">
                <p14:modId xmlns:p14="http://schemas.microsoft.com/office/powerpoint/2010/main" val="140404742"/>
              </p:ext>
            </p:extLst>
          </p:nvPr>
        </p:nvGraphicFramePr>
        <p:xfrm>
          <a:off x="1144923" y="2405894"/>
          <a:ext cx="5315189" cy="3535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5790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6E885A-D88A-2F5D-E875-33499D55A05E}"/>
              </a:ext>
            </a:extLst>
          </p:cNvPr>
          <p:cNvPicPr>
            <a:picLocks noChangeAspect="1"/>
          </p:cNvPicPr>
          <p:nvPr/>
        </p:nvPicPr>
        <p:blipFill>
          <a:blip r:embed="rId2"/>
          <a:stretch>
            <a:fillRect/>
          </a:stretch>
        </p:blipFill>
        <p:spPr>
          <a:xfrm>
            <a:off x="403265" y="1194021"/>
            <a:ext cx="6426886" cy="4811584"/>
          </a:xfrm>
          <a:prstGeom prst="rect">
            <a:avLst/>
          </a:prstGeom>
        </p:spPr>
      </p:pic>
      <p:sp>
        <p:nvSpPr>
          <p:cNvPr id="4" name="TextBox 3">
            <a:extLst>
              <a:ext uri="{FF2B5EF4-FFF2-40B4-BE49-F238E27FC236}">
                <a16:creationId xmlns:a16="http://schemas.microsoft.com/office/drawing/2014/main" id="{79D3AD8E-5FA5-6D26-E47C-2756187A91A0}"/>
              </a:ext>
            </a:extLst>
          </p:cNvPr>
          <p:cNvSpPr txBox="1"/>
          <p:nvPr/>
        </p:nvSpPr>
        <p:spPr>
          <a:xfrm>
            <a:off x="188791" y="145012"/>
            <a:ext cx="718133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Trends in Reporting Rates for EPI Stock and HIV Pediatric Data</a:t>
            </a:r>
            <a:endParaRPr lang="en-US" sz="2400" b="1"/>
          </a:p>
        </p:txBody>
      </p:sp>
      <p:sp>
        <p:nvSpPr>
          <p:cNvPr id="6" name="TextBox 5">
            <a:extLst>
              <a:ext uri="{FF2B5EF4-FFF2-40B4-BE49-F238E27FC236}">
                <a16:creationId xmlns:a16="http://schemas.microsoft.com/office/drawing/2014/main" id="{7C3262F1-52CF-E69D-3B9F-4D901D91B770}"/>
              </a:ext>
            </a:extLst>
          </p:cNvPr>
          <p:cNvSpPr txBox="1"/>
          <p:nvPr/>
        </p:nvSpPr>
        <p:spPr>
          <a:xfrm>
            <a:off x="6980372" y="5404072"/>
            <a:ext cx="50602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ea typeface="+mn-lt"/>
                <a:cs typeface="+mn-lt"/>
              </a:rPr>
              <a:t>Both datasets show positive trends over time.</a:t>
            </a:r>
            <a:endParaRPr lang="en-US"/>
          </a:p>
          <a:p>
            <a:endParaRPr lang="en-US" b="1"/>
          </a:p>
          <a:p>
            <a:pPr algn="l"/>
            <a:endParaRPr lang="en-US"/>
          </a:p>
        </p:txBody>
      </p:sp>
      <p:graphicFrame>
        <p:nvGraphicFramePr>
          <p:cNvPr id="8" name="TextBox 4">
            <a:extLst>
              <a:ext uri="{FF2B5EF4-FFF2-40B4-BE49-F238E27FC236}">
                <a16:creationId xmlns:a16="http://schemas.microsoft.com/office/drawing/2014/main" id="{23FC4981-5225-466B-06F1-147419096EFE}"/>
              </a:ext>
            </a:extLst>
          </p:cNvPr>
          <p:cNvGraphicFramePr/>
          <p:nvPr>
            <p:extLst>
              <p:ext uri="{D42A27DB-BD31-4B8C-83A1-F6EECF244321}">
                <p14:modId xmlns:p14="http://schemas.microsoft.com/office/powerpoint/2010/main" val="1307066982"/>
              </p:ext>
            </p:extLst>
          </p:nvPr>
        </p:nvGraphicFramePr>
        <p:xfrm>
          <a:off x="6982785" y="389416"/>
          <a:ext cx="4985273" cy="4837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0884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BFB65D-2032-8194-36CE-D63CFF7B6E60}"/>
              </a:ext>
            </a:extLst>
          </p:cNvPr>
          <p:cNvSpPr>
            <a:spLocks noGrp="1"/>
          </p:cNvSpPr>
          <p:nvPr>
            <p:ph idx="1"/>
          </p:nvPr>
        </p:nvSpPr>
        <p:spPr>
          <a:xfrm>
            <a:off x="416977" y="1419527"/>
            <a:ext cx="5258615" cy="3522569"/>
          </a:xfrm>
        </p:spPr>
        <p:txBody>
          <a:bodyPr vert="horz" lIns="91440" tIns="45720" rIns="91440" bIns="45720" rtlCol="0" anchor="t">
            <a:noAutofit/>
          </a:bodyPr>
          <a:lstStyle/>
          <a:p>
            <a:pPr marL="0" indent="0">
              <a:spcBef>
                <a:spcPts val="0"/>
              </a:spcBef>
              <a:spcAft>
                <a:spcPts val="600"/>
              </a:spcAft>
              <a:buNone/>
            </a:pPr>
            <a:r>
              <a:rPr lang="en-US" sz="1400" b="1"/>
              <a:t>Four components of time series of EPI-Reporting Rates</a:t>
            </a:r>
          </a:p>
          <a:p>
            <a:pPr indent="0">
              <a:lnSpc>
                <a:spcPct val="100000"/>
              </a:lnSpc>
              <a:spcBef>
                <a:spcPts val="100"/>
              </a:spcBef>
              <a:spcAft>
                <a:spcPts val="200"/>
              </a:spcAft>
              <a:buNone/>
            </a:pPr>
            <a:r>
              <a:rPr lang="en-US" sz="1400" b="1"/>
              <a:t>Trend</a:t>
            </a:r>
            <a:endParaRPr lang="en-US" sz="1400"/>
          </a:p>
          <a:p>
            <a:pPr indent="0">
              <a:lnSpc>
                <a:spcPct val="100000"/>
              </a:lnSpc>
              <a:spcBef>
                <a:spcPts val="100"/>
              </a:spcBef>
              <a:spcAft>
                <a:spcPts val="200"/>
              </a:spcAft>
              <a:buFont typeface="Arial"/>
              <a:buChar char="•"/>
            </a:pPr>
            <a:r>
              <a:rPr lang="en-US" sz="1400">
                <a:ea typeface="+mn-lt"/>
                <a:cs typeface="+mn-lt"/>
              </a:rPr>
              <a:t>Indicates long-term periodic growth and recovery.</a:t>
            </a:r>
            <a:endParaRPr lang="en-US" sz="1400"/>
          </a:p>
          <a:p>
            <a:pPr indent="0">
              <a:lnSpc>
                <a:spcPct val="100000"/>
              </a:lnSpc>
              <a:spcBef>
                <a:spcPts val="100"/>
              </a:spcBef>
              <a:spcAft>
                <a:spcPts val="200"/>
              </a:spcAft>
              <a:buFont typeface="Arial"/>
            </a:pPr>
            <a:r>
              <a:rPr lang="en-US" sz="1400">
                <a:ea typeface="+mn-lt"/>
                <a:cs typeface="+mn-lt"/>
              </a:rPr>
              <a:t>Upward movement in early 2023, peaking at 100% in mid-2023.</a:t>
            </a:r>
          </a:p>
          <a:p>
            <a:pPr indent="0">
              <a:lnSpc>
                <a:spcPct val="100000"/>
              </a:lnSpc>
              <a:spcBef>
                <a:spcPts val="100"/>
              </a:spcBef>
              <a:spcAft>
                <a:spcPts val="200"/>
              </a:spcAft>
              <a:buFont typeface="Arial"/>
            </a:pPr>
            <a:r>
              <a:rPr lang="en-US" sz="1400">
                <a:ea typeface="+mn-lt"/>
                <a:cs typeface="+mn-lt"/>
              </a:rPr>
              <a:t>Declines afterward, with partial recoveries in 2024.</a:t>
            </a:r>
            <a:endParaRPr lang="en-US" sz="1400"/>
          </a:p>
          <a:p>
            <a:pPr indent="0">
              <a:lnSpc>
                <a:spcPct val="100000"/>
              </a:lnSpc>
              <a:spcBef>
                <a:spcPts val="100"/>
              </a:spcBef>
              <a:spcAft>
                <a:spcPts val="200"/>
              </a:spcAft>
              <a:buFont typeface="Arial"/>
            </a:pPr>
            <a:r>
              <a:rPr lang="en-US" sz="1400">
                <a:ea typeface="+mn-lt"/>
                <a:cs typeface="+mn-lt"/>
              </a:rPr>
              <a:t>Upward trend seen</a:t>
            </a:r>
          </a:p>
          <a:p>
            <a:pPr indent="0">
              <a:lnSpc>
                <a:spcPct val="100000"/>
              </a:lnSpc>
              <a:spcBef>
                <a:spcPts val="100"/>
              </a:spcBef>
              <a:spcAft>
                <a:spcPts val="200"/>
              </a:spcAft>
              <a:buNone/>
            </a:pPr>
            <a:r>
              <a:rPr lang="en-US" sz="1400" b="1"/>
              <a:t>Seasonality</a:t>
            </a:r>
          </a:p>
          <a:p>
            <a:pPr indent="0">
              <a:lnSpc>
                <a:spcPct val="100000"/>
              </a:lnSpc>
              <a:spcBef>
                <a:spcPts val="100"/>
              </a:spcBef>
              <a:spcAft>
                <a:spcPts val="200"/>
              </a:spcAft>
              <a:buFont typeface="Arial"/>
              <a:buChar char="•"/>
            </a:pPr>
            <a:r>
              <a:rPr lang="en-US" sz="1400">
                <a:ea typeface="+mn-lt"/>
                <a:cs typeface="+mn-lt"/>
              </a:rPr>
              <a:t>Regular peaks and troughs suggest seasonal influence.</a:t>
            </a:r>
            <a:endParaRPr lang="en-US" sz="1400"/>
          </a:p>
          <a:p>
            <a:pPr indent="0">
              <a:lnSpc>
                <a:spcPct val="100000"/>
              </a:lnSpc>
              <a:spcBef>
                <a:spcPts val="100"/>
              </a:spcBef>
              <a:spcAft>
                <a:spcPts val="200"/>
              </a:spcAft>
              <a:buFont typeface="Arial"/>
              <a:buChar char="•"/>
            </a:pPr>
            <a:r>
              <a:rPr lang="en-US" sz="1400">
                <a:ea typeface="+mn-lt"/>
                <a:cs typeface="+mn-lt"/>
              </a:rPr>
              <a:t>High reporting rates in mid-year, lower rates toward year-end.</a:t>
            </a:r>
            <a:endParaRPr lang="en-US" sz="1400"/>
          </a:p>
          <a:p>
            <a:pPr indent="0">
              <a:lnSpc>
                <a:spcPct val="100000"/>
              </a:lnSpc>
              <a:spcBef>
                <a:spcPts val="100"/>
              </a:spcBef>
              <a:spcAft>
                <a:spcPts val="200"/>
              </a:spcAft>
              <a:buNone/>
            </a:pPr>
            <a:r>
              <a:rPr lang="en-US" sz="1400" b="1"/>
              <a:t>Cyclicity</a:t>
            </a:r>
            <a:endParaRPr lang="en-US" sz="1400"/>
          </a:p>
          <a:p>
            <a:pPr indent="0">
              <a:lnSpc>
                <a:spcPct val="100000"/>
              </a:lnSpc>
              <a:spcBef>
                <a:spcPts val="100"/>
              </a:spcBef>
              <a:spcAft>
                <a:spcPts val="200"/>
              </a:spcAft>
              <a:buNone/>
            </a:pPr>
            <a:r>
              <a:rPr lang="en-US" sz="1400"/>
              <a:t>Is</a:t>
            </a:r>
            <a:r>
              <a:rPr lang="en-US" sz="1400">
                <a:ea typeface="+mn-lt"/>
                <a:cs typeface="+mn-lt"/>
              </a:rPr>
              <a:t> not clearly distinguishable over this two-year period.</a:t>
            </a:r>
            <a:endParaRPr lang="en-US" sz="1400"/>
          </a:p>
          <a:p>
            <a:pPr indent="0">
              <a:lnSpc>
                <a:spcPct val="100000"/>
              </a:lnSpc>
              <a:spcBef>
                <a:spcPts val="100"/>
              </a:spcBef>
              <a:spcAft>
                <a:spcPts val="200"/>
              </a:spcAft>
              <a:buNone/>
            </a:pPr>
            <a:r>
              <a:rPr lang="en-US" sz="1400" b="1"/>
              <a:t>Noise:</a:t>
            </a:r>
            <a:r>
              <a:rPr lang="en-US" sz="1400" b="1">
                <a:ea typeface="+mn-lt"/>
                <a:cs typeface="+mn-lt"/>
              </a:rPr>
              <a:t> </a:t>
            </a:r>
            <a:r>
              <a:rPr lang="en-US" sz="1400">
                <a:ea typeface="+mn-lt"/>
                <a:cs typeface="+mn-lt"/>
              </a:rPr>
              <a:t>There is variability in the data, such as the dips in early 2023 and late 2024, indicates random fluctuations not explained by trend or cyclicity.</a:t>
            </a:r>
            <a:endParaRPr lang="en-US" sz="1400" b="1">
              <a:ea typeface="+mn-lt"/>
              <a:cs typeface="+mn-lt"/>
            </a:endParaRPr>
          </a:p>
        </p:txBody>
      </p:sp>
      <p:pic>
        <p:nvPicPr>
          <p:cNvPr id="4" name="Picture 3">
            <a:extLst>
              <a:ext uri="{FF2B5EF4-FFF2-40B4-BE49-F238E27FC236}">
                <a16:creationId xmlns:a16="http://schemas.microsoft.com/office/drawing/2014/main" id="{EAA4D8BC-6BA8-8EB5-85B7-BDB6A4D22581}"/>
              </a:ext>
            </a:extLst>
          </p:cNvPr>
          <p:cNvPicPr>
            <a:picLocks noChangeAspect="1"/>
          </p:cNvPicPr>
          <p:nvPr/>
        </p:nvPicPr>
        <p:blipFill>
          <a:blip r:embed="rId2"/>
          <a:stretch>
            <a:fillRect/>
          </a:stretch>
        </p:blipFill>
        <p:spPr>
          <a:xfrm>
            <a:off x="6141740" y="1018101"/>
            <a:ext cx="5571725" cy="4160905"/>
          </a:xfrm>
          <a:prstGeom prst="rect">
            <a:avLst/>
          </a:prstGeom>
        </p:spPr>
      </p:pic>
      <p:sp>
        <p:nvSpPr>
          <p:cNvPr id="17" name="Rectangle 16">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8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Rectangle 7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Rectangle 8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2D5DF3-80FF-6E2B-C2E5-66019B85A668}"/>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0" indent="0">
              <a:buNone/>
            </a:pPr>
            <a:r>
              <a:rPr lang="en-US" sz="2000">
                <a:ea typeface="+mn-lt"/>
                <a:cs typeface="+mn-lt"/>
              </a:rPr>
              <a:t>For 2023, Compare the Maternal death rate by registered live birth for the eastern-Chiefdoms to the western-Chiefdoms. Name the chiefdom with the highest maternal death rate. Name its surrounding chiefdoms with low maternal death rate.</a:t>
            </a:r>
            <a:endParaRPr lang="en-US" sz="2000"/>
          </a:p>
        </p:txBody>
      </p:sp>
    </p:spTree>
    <p:extLst>
      <p:ext uri="{BB962C8B-B14F-4D97-AF65-F5344CB8AC3E}">
        <p14:creationId xmlns:p14="http://schemas.microsoft.com/office/powerpoint/2010/main" val="734024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58FCAFA-87E8-748C-B87D-8CC9EF935AD0}"/>
              </a:ext>
            </a:extLst>
          </p:cNvPr>
          <p:cNvPicPr>
            <a:picLocks noChangeAspect="1"/>
          </p:cNvPicPr>
          <p:nvPr/>
        </p:nvPicPr>
        <p:blipFill>
          <a:blip r:embed="rId2"/>
          <a:stretch>
            <a:fillRect/>
          </a:stretch>
        </p:blipFill>
        <p:spPr>
          <a:xfrm>
            <a:off x="395374" y="1235036"/>
            <a:ext cx="4548921" cy="3441369"/>
          </a:xfrm>
          <a:prstGeom prst="rect">
            <a:avLst/>
          </a:prstGeom>
        </p:spPr>
      </p:pic>
      <p:sp>
        <p:nvSpPr>
          <p:cNvPr id="3" name="TextBox 2">
            <a:extLst>
              <a:ext uri="{FF2B5EF4-FFF2-40B4-BE49-F238E27FC236}">
                <a16:creationId xmlns:a16="http://schemas.microsoft.com/office/drawing/2014/main" id="{12424F48-AC2D-E720-3502-2F172E888ACE}"/>
              </a:ext>
            </a:extLst>
          </p:cNvPr>
          <p:cNvSpPr txBox="1"/>
          <p:nvPr/>
        </p:nvSpPr>
        <p:spPr>
          <a:xfrm>
            <a:off x="5542623" y="1228258"/>
            <a:ext cx="5754896" cy="31974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400" b="1"/>
              <a:t>Four components of time series for HIV Pediatric Monthly :</a:t>
            </a:r>
            <a:endParaRPr lang="en-US"/>
          </a:p>
          <a:p>
            <a:pPr>
              <a:lnSpc>
                <a:spcPct val="90000"/>
              </a:lnSpc>
              <a:spcAft>
                <a:spcPts val="600"/>
              </a:spcAft>
            </a:pPr>
            <a:r>
              <a:rPr lang="en-US" sz="1400" b="1"/>
              <a:t>Trend</a:t>
            </a:r>
          </a:p>
          <a:p>
            <a:pPr indent="-228600">
              <a:lnSpc>
                <a:spcPct val="90000"/>
              </a:lnSpc>
              <a:spcAft>
                <a:spcPts val="600"/>
              </a:spcAft>
              <a:buFont typeface="Arial" panose="020B0604020202020204" pitchFamily="34" charset="0"/>
              <a:buChar char="•"/>
            </a:pPr>
            <a:r>
              <a:rPr lang="en-US" sz="1400"/>
              <a:t>Long-term periodic growth and recovery observed.</a:t>
            </a:r>
          </a:p>
          <a:p>
            <a:pPr indent="-228600">
              <a:lnSpc>
                <a:spcPct val="90000"/>
              </a:lnSpc>
              <a:spcAft>
                <a:spcPts val="600"/>
              </a:spcAft>
              <a:buFont typeface="Arial" panose="020B0604020202020204" pitchFamily="34" charset="0"/>
              <a:buChar char="•"/>
            </a:pPr>
            <a:r>
              <a:rPr lang="en-US" sz="1400"/>
              <a:t>Peaks in mid-2023 and mid-2024 (~100%).</a:t>
            </a:r>
          </a:p>
          <a:p>
            <a:pPr indent="-228600">
              <a:lnSpc>
                <a:spcPct val="90000"/>
              </a:lnSpc>
              <a:spcAft>
                <a:spcPts val="600"/>
              </a:spcAft>
              <a:buFont typeface="Arial" panose="020B0604020202020204" pitchFamily="34" charset="0"/>
              <a:buChar char="•"/>
            </a:pPr>
            <a:r>
              <a:rPr lang="en-US" sz="1400"/>
              <a:t>Declines in late 2023 and late 2024, followed by partial recoveries.</a:t>
            </a:r>
          </a:p>
          <a:p>
            <a:pPr indent="-228600">
              <a:lnSpc>
                <a:spcPct val="90000"/>
              </a:lnSpc>
              <a:spcAft>
                <a:spcPts val="600"/>
              </a:spcAft>
              <a:buFont typeface="Arial" panose="020B0604020202020204" pitchFamily="34" charset="0"/>
              <a:buChar char="•"/>
            </a:pPr>
            <a:r>
              <a:rPr lang="en-US" sz="1400"/>
              <a:t>Overall upward trend</a:t>
            </a:r>
          </a:p>
          <a:p>
            <a:pPr>
              <a:lnSpc>
                <a:spcPct val="90000"/>
              </a:lnSpc>
              <a:spcAft>
                <a:spcPts val="600"/>
              </a:spcAft>
            </a:pPr>
            <a:r>
              <a:rPr lang="en-US" sz="1400" b="1"/>
              <a:t>Seasonality</a:t>
            </a:r>
          </a:p>
          <a:p>
            <a:pPr indent="-228600">
              <a:lnSpc>
                <a:spcPct val="90000"/>
              </a:lnSpc>
              <a:spcAft>
                <a:spcPts val="600"/>
              </a:spcAft>
              <a:buFont typeface="Arial" panose="020B0604020202020204" pitchFamily="34" charset="0"/>
              <a:buChar char="•"/>
            </a:pPr>
            <a:r>
              <a:rPr lang="en-US" sz="1400"/>
              <a:t>Regular peaks and troughs suggest seasonal patterns.</a:t>
            </a:r>
          </a:p>
          <a:p>
            <a:pPr indent="-228600">
              <a:lnSpc>
                <a:spcPct val="90000"/>
              </a:lnSpc>
              <a:spcAft>
                <a:spcPts val="600"/>
              </a:spcAft>
              <a:buFont typeface="Arial" panose="020B0604020202020204" pitchFamily="34" charset="0"/>
              <a:buChar char="•"/>
            </a:pPr>
            <a:r>
              <a:rPr lang="en-US" sz="1400"/>
              <a:t>Peaks during mid-year; troughs at year-end.</a:t>
            </a:r>
          </a:p>
          <a:p>
            <a:pPr indent="-228600">
              <a:lnSpc>
                <a:spcPct val="90000"/>
              </a:lnSpc>
              <a:spcAft>
                <a:spcPts val="600"/>
              </a:spcAft>
              <a:buFont typeface="Arial" panose="020B0604020202020204" pitchFamily="34" charset="0"/>
              <a:buChar char="•"/>
            </a:pPr>
            <a:r>
              <a:rPr lang="en-US" sz="1400"/>
              <a:t>Likely influenced by calendar-driven factors like reporting cycles.</a:t>
            </a:r>
          </a:p>
          <a:p>
            <a:pPr>
              <a:lnSpc>
                <a:spcPct val="90000"/>
              </a:lnSpc>
              <a:spcAft>
                <a:spcPts val="600"/>
              </a:spcAft>
            </a:pPr>
            <a:r>
              <a:rPr lang="en-US" sz="1400" b="1"/>
              <a:t>Cyclicity</a:t>
            </a:r>
          </a:p>
          <a:p>
            <a:pPr indent="-228600">
              <a:lnSpc>
                <a:spcPct val="90000"/>
              </a:lnSpc>
              <a:spcAft>
                <a:spcPts val="600"/>
              </a:spcAft>
              <a:buFont typeface="Arial" panose="020B0604020202020204" pitchFamily="34" charset="0"/>
              <a:buChar char="•"/>
            </a:pPr>
            <a:r>
              <a:rPr lang="en-US" sz="1400">
                <a:ea typeface="+mn-lt"/>
                <a:cs typeface="+mn-lt"/>
              </a:rPr>
              <a:t>Cyclic patterns are absent in this data.</a:t>
            </a:r>
          </a:p>
          <a:p>
            <a:pPr>
              <a:lnSpc>
                <a:spcPct val="90000"/>
              </a:lnSpc>
              <a:spcAft>
                <a:spcPts val="600"/>
              </a:spcAft>
            </a:pPr>
            <a:r>
              <a:rPr lang="en-US" sz="1400" b="1"/>
              <a:t>Noise</a:t>
            </a:r>
          </a:p>
          <a:p>
            <a:pPr indent="-228600">
              <a:lnSpc>
                <a:spcPct val="90000"/>
              </a:lnSpc>
              <a:spcAft>
                <a:spcPts val="600"/>
              </a:spcAft>
              <a:buFont typeface="Arial" panose="020B0604020202020204" pitchFamily="34" charset="0"/>
              <a:buChar char="•"/>
            </a:pPr>
            <a:r>
              <a:rPr lang="en-US" sz="1400"/>
              <a:t>Abrupt dips and recoveries, e.g., early 2024, indicate random fluctuations.</a:t>
            </a:r>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5671313-24DC-A080-95FD-BCEDABF53BBA}"/>
              </a:ext>
            </a:extLst>
          </p:cNvPr>
          <p:cNvSpPr txBox="1"/>
          <p:nvPr/>
        </p:nvSpPr>
        <p:spPr>
          <a:xfrm>
            <a:off x="928201" y="5243740"/>
            <a:ext cx="8124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This analysis takes into account 24 months of data, which helps us understand seasonality in the two data elements.</a:t>
            </a:r>
            <a:endParaRPr lang="en-US" sz="1600"/>
          </a:p>
        </p:txBody>
      </p:sp>
    </p:spTree>
    <p:extLst>
      <p:ext uri="{BB962C8B-B14F-4D97-AF65-F5344CB8AC3E}">
        <p14:creationId xmlns:p14="http://schemas.microsoft.com/office/powerpoint/2010/main" val="4107724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 name="Arrow: Chevron 1111">
            <a:extLst>
              <a:ext uri="{FF2B5EF4-FFF2-40B4-BE49-F238E27FC236}">
                <a16:creationId xmlns:a16="http://schemas.microsoft.com/office/drawing/2014/main" id="{BAC5C67E-BCDC-B394-5CF4-47EB21BD525B}"/>
              </a:ext>
            </a:extLst>
          </p:cNvPr>
          <p:cNvSpPr/>
          <p:nvPr/>
        </p:nvSpPr>
        <p:spPr>
          <a:xfrm>
            <a:off x="5589208" y="1694577"/>
            <a:ext cx="360880" cy="41862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Rounded Corners 2">
            <a:extLst>
              <a:ext uri="{FF2B5EF4-FFF2-40B4-BE49-F238E27FC236}">
                <a16:creationId xmlns:a16="http://schemas.microsoft.com/office/drawing/2014/main" id="{0BEC52CF-32DD-1F9A-4B0F-DED303866A84}"/>
              </a:ext>
            </a:extLst>
          </p:cNvPr>
          <p:cNvSpPr/>
          <p:nvPr/>
        </p:nvSpPr>
        <p:spPr>
          <a:xfrm>
            <a:off x="689602" y="872563"/>
            <a:ext cx="4470794" cy="233539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rtl="0"/>
            <a:r>
              <a:rPr lang="en-US" sz="1800" b="1" baseline="0">
                <a:solidFill>
                  <a:schemeClr val="tx1"/>
                </a:solidFill>
                <a:latin typeface="Aptos"/>
                <a:ea typeface="Segoe UI"/>
                <a:cs typeface="Segoe UI"/>
              </a:rPr>
              <a:t>Data Preprocessing:</a:t>
            </a:r>
            <a:r>
              <a:rPr lang="en-US" sz="1800">
                <a:solidFill>
                  <a:schemeClr val="tx1"/>
                </a:solidFill>
                <a:latin typeface="Aptos"/>
                <a:ea typeface="Segoe UI"/>
                <a:cs typeface="Segoe UI"/>
              </a:rPr>
              <a:t>​</a:t>
            </a:r>
          </a:p>
          <a:p>
            <a:pPr marL="285750" lvl="0" indent="-285750" rtl="0">
              <a:buFont typeface="Arial,Sans-Serif"/>
              <a:buChar char="•"/>
            </a:pPr>
            <a:r>
              <a:rPr lang="en-US" sz="1800" baseline="0">
                <a:solidFill>
                  <a:schemeClr val="tx1"/>
                </a:solidFill>
                <a:latin typeface="Aptos"/>
                <a:ea typeface="Arial"/>
                <a:cs typeface="Arial"/>
              </a:rPr>
              <a:t>Checked for missing values and renamed columns for consistency.</a:t>
            </a:r>
            <a:r>
              <a:rPr lang="en-US" sz="1800">
                <a:solidFill>
                  <a:schemeClr val="tx1"/>
                </a:solidFill>
                <a:latin typeface="Aptos"/>
                <a:ea typeface="Arial"/>
                <a:cs typeface="Arial"/>
              </a:rPr>
              <a:t>​</a:t>
            </a:r>
          </a:p>
          <a:p>
            <a:pPr marL="285750" lvl="0" indent="-285750" rtl="0">
              <a:buFont typeface="Arial,Sans-Serif"/>
              <a:buChar char="•"/>
            </a:pPr>
            <a:r>
              <a:rPr lang="en-US" sz="1800" baseline="0">
                <a:solidFill>
                  <a:schemeClr val="tx1"/>
                </a:solidFill>
                <a:latin typeface="Aptos"/>
                <a:ea typeface="Arial"/>
                <a:cs typeface="Arial"/>
              </a:rPr>
              <a:t>Performed Augmented Dickey-Fuller (ADF) test: Data was non-stationary (failed to reject null hypothesis)</a:t>
            </a:r>
            <a:endParaRPr lang="en-US">
              <a:solidFill>
                <a:schemeClr val="tx1"/>
              </a:solidFill>
            </a:endParaRPr>
          </a:p>
        </p:txBody>
      </p:sp>
      <p:sp>
        <p:nvSpPr>
          <p:cNvPr id="4" name="Rectangle: Rounded Corners 3">
            <a:extLst>
              <a:ext uri="{FF2B5EF4-FFF2-40B4-BE49-F238E27FC236}">
                <a16:creationId xmlns:a16="http://schemas.microsoft.com/office/drawing/2014/main" id="{4C9CE10C-8B45-570F-86B4-43FB184F597D}"/>
              </a:ext>
            </a:extLst>
          </p:cNvPr>
          <p:cNvSpPr/>
          <p:nvPr/>
        </p:nvSpPr>
        <p:spPr>
          <a:xfrm>
            <a:off x="6912572" y="870865"/>
            <a:ext cx="4470794" cy="232384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latin typeface="Aptos"/>
                <a:ea typeface="Segoe UI"/>
                <a:cs typeface="Segoe UI"/>
              </a:rPr>
              <a:t>Model Selection</a:t>
            </a:r>
            <a:r>
              <a:rPr lang="en-US" sz="1800" b="1" baseline="0" dirty="0">
                <a:solidFill>
                  <a:schemeClr val="tx1"/>
                </a:solidFill>
                <a:latin typeface="Aptos"/>
                <a:ea typeface="Segoe UI"/>
                <a:cs typeface="Segoe UI"/>
              </a:rPr>
              <a:t>:</a:t>
            </a:r>
            <a:endParaRPr lang="en-US" sz="1800" dirty="0">
              <a:solidFill>
                <a:schemeClr val="tx1"/>
              </a:solidFill>
              <a:latin typeface="Aptos"/>
              <a:ea typeface="Segoe UI"/>
              <a:cs typeface="Segoe UI"/>
            </a:endParaRPr>
          </a:p>
          <a:p>
            <a:pPr marL="285750" indent="-285750">
              <a:buFont typeface="Arial,Sans-Serif"/>
              <a:buChar char="•"/>
            </a:pPr>
            <a:r>
              <a:rPr lang="en-US" dirty="0">
                <a:solidFill>
                  <a:schemeClr val="tx1"/>
                </a:solidFill>
                <a:latin typeface="Aptos"/>
                <a:ea typeface="Arial"/>
                <a:cs typeface="Arial"/>
              </a:rPr>
              <a:t>Narrowed down to </a:t>
            </a:r>
            <a:r>
              <a:rPr lang="en-US" b="1" dirty="0">
                <a:solidFill>
                  <a:schemeClr val="tx1"/>
                </a:solidFill>
                <a:latin typeface="Aptos"/>
                <a:ea typeface="Arial"/>
                <a:cs typeface="Arial"/>
              </a:rPr>
              <a:t>SARIMA</a:t>
            </a:r>
            <a:r>
              <a:rPr lang="en-US" dirty="0">
                <a:solidFill>
                  <a:schemeClr val="tx1"/>
                </a:solidFill>
                <a:latin typeface="Aptos"/>
                <a:ea typeface="Arial"/>
                <a:cs typeface="Arial"/>
              </a:rPr>
              <a:t>, </a:t>
            </a:r>
            <a:r>
              <a:rPr lang="en-US" b="1" dirty="0">
                <a:solidFill>
                  <a:schemeClr val="tx1"/>
                </a:solidFill>
                <a:latin typeface="Aptos"/>
                <a:ea typeface="Arial"/>
                <a:cs typeface="Arial"/>
              </a:rPr>
              <a:t>Holt-Winters</a:t>
            </a:r>
            <a:r>
              <a:rPr lang="en-US" dirty="0">
                <a:solidFill>
                  <a:schemeClr val="tx1"/>
                </a:solidFill>
                <a:latin typeface="Aptos"/>
                <a:ea typeface="Arial"/>
                <a:cs typeface="Arial"/>
              </a:rPr>
              <a:t>, and </a:t>
            </a:r>
            <a:r>
              <a:rPr lang="en-US" b="1" dirty="0">
                <a:solidFill>
                  <a:schemeClr val="tx1"/>
                </a:solidFill>
                <a:latin typeface="Aptos"/>
                <a:ea typeface="Arial"/>
                <a:cs typeface="Arial"/>
              </a:rPr>
              <a:t>ETS</a:t>
            </a:r>
            <a:r>
              <a:rPr lang="en-US" dirty="0">
                <a:solidFill>
                  <a:schemeClr val="tx1"/>
                </a:solidFill>
                <a:latin typeface="Aptos"/>
                <a:ea typeface="Arial"/>
                <a:cs typeface="Arial"/>
              </a:rPr>
              <a:t> due to clear seasonality observed in ACF plots </a:t>
            </a:r>
            <a:r>
              <a:rPr lang="en-US" sz="1800" baseline="0" dirty="0">
                <a:solidFill>
                  <a:schemeClr val="tx1"/>
                </a:solidFill>
                <a:latin typeface="Aptos"/>
                <a:ea typeface="Arial"/>
                <a:cs typeface="Arial"/>
              </a:rPr>
              <a:t>and </a:t>
            </a:r>
            <a:r>
              <a:rPr lang="en-US" dirty="0">
                <a:solidFill>
                  <a:schemeClr val="tx1"/>
                </a:solidFill>
                <a:latin typeface="Aptos"/>
                <a:ea typeface="Arial"/>
                <a:cs typeface="Arial"/>
              </a:rPr>
              <a:t>time decomposition</a:t>
            </a:r>
            <a:r>
              <a:rPr lang="en-US" sz="1800" baseline="0" dirty="0">
                <a:solidFill>
                  <a:schemeClr val="tx1"/>
                </a:solidFill>
                <a:latin typeface="Aptos"/>
                <a:ea typeface="Arial"/>
                <a:cs typeface="Arial"/>
              </a:rPr>
              <a:t>.</a:t>
            </a:r>
            <a:endParaRPr lang="en-US" sz="1800" dirty="0">
              <a:solidFill>
                <a:schemeClr val="tx1"/>
              </a:solidFill>
              <a:latin typeface="Aptos"/>
              <a:ea typeface="Arial"/>
              <a:cs typeface="Arial"/>
            </a:endParaRPr>
          </a:p>
          <a:p>
            <a:pPr marL="285750" indent="-285750">
              <a:buFont typeface="Arial,Sans-Serif"/>
              <a:buChar char="•"/>
            </a:pPr>
            <a:r>
              <a:rPr lang="en-US" dirty="0">
                <a:solidFill>
                  <a:schemeClr val="tx1"/>
                </a:solidFill>
                <a:latin typeface="Aptos"/>
                <a:ea typeface="Arial"/>
                <a:cs typeface="Arial"/>
              </a:rPr>
              <a:t>Ruling out </a:t>
            </a:r>
            <a:r>
              <a:rPr lang="en-US" b="1" dirty="0">
                <a:solidFill>
                  <a:schemeClr val="tx1"/>
                </a:solidFill>
                <a:latin typeface="Aptos"/>
                <a:ea typeface="Arial"/>
                <a:cs typeface="Arial"/>
              </a:rPr>
              <a:t>Auto ARIMA</a:t>
            </a:r>
            <a:r>
              <a:rPr lang="en-US" dirty="0">
                <a:solidFill>
                  <a:schemeClr val="tx1"/>
                </a:solidFill>
                <a:latin typeface="Aptos"/>
                <a:ea typeface="Arial"/>
                <a:cs typeface="Arial"/>
              </a:rPr>
              <a:t> and </a:t>
            </a:r>
            <a:r>
              <a:rPr lang="en-US" b="1" dirty="0">
                <a:solidFill>
                  <a:schemeClr val="tx1"/>
                </a:solidFill>
                <a:latin typeface="Aptos"/>
                <a:ea typeface="Arial"/>
                <a:cs typeface="Arial"/>
              </a:rPr>
              <a:t>Linear Holt’s</a:t>
            </a:r>
            <a:r>
              <a:rPr lang="en-US" dirty="0">
                <a:solidFill>
                  <a:schemeClr val="tx1"/>
                </a:solidFill>
                <a:latin typeface="Aptos"/>
                <a:ea typeface="Arial"/>
                <a:cs typeface="Arial"/>
              </a:rPr>
              <a:t> models due </a:t>
            </a:r>
            <a:r>
              <a:rPr lang="en-US" sz="1800" baseline="0" dirty="0">
                <a:solidFill>
                  <a:schemeClr val="tx1"/>
                </a:solidFill>
                <a:latin typeface="Aptos"/>
                <a:ea typeface="Arial"/>
                <a:cs typeface="Arial"/>
              </a:rPr>
              <a:t>to </a:t>
            </a:r>
            <a:r>
              <a:rPr lang="en-US" dirty="0">
                <a:solidFill>
                  <a:schemeClr val="tx1"/>
                </a:solidFill>
                <a:latin typeface="Aptos"/>
                <a:ea typeface="Arial"/>
                <a:cs typeface="Arial"/>
              </a:rPr>
              <a:t>seasonality</a:t>
            </a:r>
            <a:endParaRPr lang="en-US" dirty="0">
              <a:solidFill>
                <a:schemeClr val="tx1"/>
              </a:solidFill>
            </a:endParaRPr>
          </a:p>
        </p:txBody>
      </p:sp>
      <p:sp>
        <p:nvSpPr>
          <p:cNvPr id="6" name="Rectangle: Rounded Corners 5">
            <a:extLst>
              <a:ext uri="{FF2B5EF4-FFF2-40B4-BE49-F238E27FC236}">
                <a16:creationId xmlns:a16="http://schemas.microsoft.com/office/drawing/2014/main" id="{8013A09F-0FF4-BF11-2EDC-6E6CB7C5998B}"/>
              </a:ext>
            </a:extLst>
          </p:cNvPr>
          <p:cNvSpPr/>
          <p:nvPr/>
        </p:nvSpPr>
        <p:spPr>
          <a:xfrm>
            <a:off x="7017153" y="3570629"/>
            <a:ext cx="4470794" cy="270515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500" b="1" dirty="0">
                <a:solidFill>
                  <a:schemeClr val="tx1"/>
                </a:solidFill>
                <a:latin typeface="Aptos"/>
                <a:ea typeface="Segoe UI"/>
                <a:cs typeface="Segoe UI"/>
              </a:rPr>
              <a:t>Evaluation</a:t>
            </a:r>
            <a:r>
              <a:rPr lang="en-US" sz="1500" b="1" baseline="0" dirty="0">
                <a:solidFill>
                  <a:schemeClr val="tx1"/>
                </a:solidFill>
                <a:latin typeface="Aptos"/>
                <a:ea typeface="Segoe UI"/>
                <a:cs typeface="Segoe UI"/>
              </a:rPr>
              <a:t>:</a:t>
            </a:r>
            <a:endParaRPr lang="en-US" sz="1500" dirty="0">
              <a:solidFill>
                <a:schemeClr val="tx1"/>
              </a:solidFill>
              <a:latin typeface="Aptos"/>
              <a:ea typeface="Segoe UI"/>
              <a:cs typeface="Segoe UI"/>
            </a:endParaRPr>
          </a:p>
          <a:p>
            <a:pPr marL="285750" indent="-285750">
              <a:buFont typeface="Arial,Sans-Serif"/>
              <a:buChar char="•"/>
            </a:pPr>
            <a:r>
              <a:rPr lang="en-US" sz="1500" dirty="0">
                <a:solidFill>
                  <a:schemeClr val="tx1"/>
                </a:solidFill>
                <a:latin typeface="Aptos"/>
                <a:ea typeface="Arial"/>
                <a:cs typeface="Arial"/>
              </a:rPr>
              <a:t>Compared models using RMSE, MAE, MAPE, and residuals (ACF).</a:t>
            </a:r>
          </a:p>
          <a:p>
            <a:pPr marL="285750" indent="-285750">
              <a:buFont typeface="Arial,Sans-Serif"/>
              <a:buChar char="•"/>
            </a:pPr>
            <a:r>
              <a:rPr lang="en-US" sz="1500" b="1" dirty="0">
                <a:solidFill>
                  <a:schemeClr val="tx1"/>
                </a:solidFill>
                <a:latin typeface="Aptos"/>
                <a:ea typeface="Arial"/>
                <a:cs typeface="Arial"/>
              </a:rPr>
              <a:t>SARIMA</a:t>
            </a:r>
            <a:r>
              <a:rPr lang="en-US" sz="1500" dirty="0">
                <a:solidFill>
                  <a:schemeClr val="tx1"/>
                </a:solidFill>
                <a:latin typeface="Aptos"/>
                <a:ea typeface="Arial"/>
                <a:cs typeface="Arial"/>
              </a:rPr>
              <a:t>: Best fit, handled differencing well, low ACF in residuals.</a:t>
            </a:r>
          </a:p>
          <a:p>
            <a:pPr marL="285750" indent="-285750">
              <a:buFont typeface="Arial,Sans-Serif"/>
              <a:buChar char="•"/>
            </a:pPr>
            <a:r>
              <a:rPr lang="en-US" sz="1500" b="1" dirty="0">
                <a:solidFill>
                  <a:schemeClr val="tx1"/>
                </a:solidFill>
                <a:latin typeface="Aptos"/>
                <a:ea typeface="Arial"/>
                <a:cs typeface="Arial"/>
              </a:rPr>
              <a:t>ETS</a:t>
            </a:r>
            <a:r>
              <a:rPr lang="en-US" sz="1500" dirty="0">
                <a:solidFill>
                  <a:schemeClr val="tx1"/>
                </a:solidFill>
                <a:latin typeface="Aptos"/>
                <a:ea typeface="Arial"/>
                <a:cs typeface="Arial"/>
              </a:rPr>
              <a:t>: Good metrics but constant point forecasts indicated poor performance for trend</a:t>
            </a:r>
            <a:r>
              <a:rPr lang="en-US" sz="1500" baseline="0" dirty="0">
                <a:solidFill>
                  <a:schemeClr val="tx1"/>
                </a:solidFill>
                <a:latin typeface="Aptos"/>
                <a:ea typeface="Arial"/>
                <a:cs typeface="Arial"/>
              </a:rPr>
              <a:t>.</a:t>
            </a:r>
            <a:endParaRPr lang="en-US" sz="1500" dirty="0">
              <a:solidFill>
                <a:schemeClr val="tx1"/>
              </a:solidFill>
              <a:latin typeface="Aptos"/>
              <a:ea typeface="Arial"/>
              <a:cs typeface="Arial"/>
            </a:endParaRPr>
          </a:p>
          <a:p>
            <a:pPr marL="285750" indent="-285750">
              <a:buFont typeface="Arial,Sans-Serif"/>
              <a:buChar char="•"/>
            </a:pPr>
            <a:r>
              <a:rPr lang="en-US" sz="1500" b="1" dirty="0">
                <a:solidFill>
                  <a:schemeClr val="tx1"/>
                </a:solidFill>
                <a:latin typeface="Aptos"/>
                <a:ea typeface="Arial"/>
                <a:cs typeface="Arial"/>
              </a:rPr>
              <a:t>Holt-Winters</a:t>
            </a:r>
            <a:r>
              <a:rPr lang="en-US" sz="1500" dirty="0">
                <a:solidFill>
                  <a:schemeClr val="tx1"/>
                </a:solidFill>
                <a:latin typeface="Aptos"/>
                <a:ea typeface="Arial"/>
                <a:cs typeface="Arial"/>
              </a:rPr>
              <a:t>: Struggled with seasonality due </a:t>
            </a:r>
            <a:r>
              <a:rPr lang="en-US" sz="1500" baseline="0" dirty="0">
                <a:solidFill>
                  <a:schemeClr val="tx1"/>
                </a:solidFill>
                <a:latin typeface="Aptos"/>
                <a:ea typeface="Arial"/>
                <a:cs typeface="Arial"/>
              </a:rPr>
              <a:t>to </a:t>
            </a:r>
            <a:r>
              <a:rPr lang="en-US" sz="1500" dirty="0">
                <a:solidFill>
                  <a:schemeClr val="tx1"/>
                </a:solidFill>
                <a:latin typeface="Aptos"/>
                <a:ea typeface="Arial"/>
                <a:cs typeface="Arial"/>
              </a:rPr>
              <a:t>linear trend assumption and large errors.</a:t>
            </a:r>
            <a:endParaRPr lang="en-US" sz="1500" dirty="0">
              <a:solidFill>
                <a:schemeClr val="tx1"/>
              </a:solidFill>
            </a:endParaRPr>
          </a:p>
        </p:txBody>
      </p:sp>
      <p:sp>
        <p:nvSpPr>
          <p:cNvPr id="7" name="Rectangle: Rounded Corners 6">
            <a:extLst>
              <a:ext uri="{FF2B5EF4-FFF2-40B4-BE49-F238E27FC236}">
                <a16:creationId xmlns:a16="http://schemas.microsoft.com/office/drawing/2014/main" id="{179B98A0-38D1-D43E-A1DE-466428CFA2AD}"/>
              </a:ext>
            </a:extLst>
          </p:cNvPr>
          <p:cNvSpPr/>
          <p:nvPr/>
        </p:nvSpPr>
        <p:spPr>
          <a:xfrm>
            <a:off x="693990" y="3671503"/>
            <a:ext cx="4470794" cy="26124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latin typeface="Aptos"/>
                <a:ea typeface="Segoe UI"/>
                <a:cs typeface="Segoe UI"/>
              </a:rPr>
              <a:t>Model Building</a:t>
            </a:r>
            <a:r>
              <a:rPr lang="en-US" sz="1800" b="1" baseline="0">
                <a:solidFill>
                  <a:schemeClr val="tx1"/>
                </a:solidFill>
                <a:latin typeface="Aptos"/>
                <a:ea typeface="Segoe UI"/>
                <a:cs typeface="Segoe UI"/>
              </a:rPr>
              <a:t>:</a:t>
            </a:r>
            <a:endParaRPr lang="en-US" sz="1800">
              <a:solidFill>
                <a:schemeClr val="tx1"/>
              </a:solidFill>
              <a:latin typeface="Aptos"/>
              <a:ea typeface="Segoe UI"/>
              <a:cs typeface="Segoe UI"/>
            </a:endParaRPr>
          </a:p>
          <a:p>
            <a:pPr marL="285750" indent="-285750">
              <a:buFont typeface="Arial,Sans-Serif"/>
              <a:buChar char="•"/>
            </a:pPr>
            <a:r>
              <a:rPr lang="en-US">
                <a:solidFill>
                  <a:schemeClr val="tx1"/>
                </a:solidFill>
                <a:latin typeface="Aptos"/>
                <a:ea typeface="Arial"/>
                <a:cs typeface="Arial"/>
              </a:rPr>
              <a:t>Split data: 80% training, 20% test</a:t>
            </a:r>
            <a:r>
              <a:rPr lang="en-US" sz="1800" baseline="0">
                <a:solidFill>
                  <a:schemeClr val="tx1"/>
                </a:solidFill>
                <a:latin typeface="Aptos"/>
                <a:ea typeface="Arial"/>
                <a:cs typeface="Arial"/>
              </a:rPr>
              <a:t>.</a:t>
            </a:r>
            <a:endParaRPr lang="en-US" sz="1800">
              <a:solidFill>
                <a:schemeClr val="tx1"/>
              </a:solidFill>
              <a:latin typeface="Aptos"/>
              <a:ea typeface="Arial"/>
              <a:cs typeface="Arial"/>
            </a:endParaRPr>
          </a:p>
          <a:p>
            <a:pPr marL="285750" indent="-285750">
              <a:buFont typeface="Arial,Sans-Serif"/>
              <a:buChar char="•"/>
            </a:pPr>
            <a:r>
              <a:rPr lang="en-US">
                <a:solidFill>
                  <a:schemeClr val="tx1"/>
                </a:solidFill>
                <a:latin typeface="Aptos"/>
                <a:ea typeface="Arial"/>
                <a:cs typeface="Arial"/>
              </a:rPr>
              <a:t>Built </a:t>
            </a:r>
            <a:r>
              <a:rPr lang="en-US" b="1">
                <a:solidFill>
                  <a:schemeClr val="tx1"/>
                </a:solidFill>
                <a:latin typeface="Aptos"/>
                <a:ea typeface="Arial"/>
                <a:cs typeface="Arial"/>
              </a:rPr>
              <a:t>SARIMA</a:t>
            </a:r>
            <a:r>
              <a:rPr lang="en-US">
                <a:solidFill>
                  <a:schemeClr val="tx1"/>
                </a:solidFill>
                <a:latin typeface="Aptos"/>
                <a:ea typeface="Arial"/>
                <a:cs typeface="Arial"/>
              </a:rPr>
              <a:t>, </a:t>
            </a:r>
            <a:r>
              <a:rPr lang="en-US" b="1">
                <a:solidFill>
                  <a:schemeClr val="tx1"/>
                </a:solidFill>
                <a:latin typeface="Aptos"/>
                <a:ea typeface="Arial"/>
                <a:cs typeface="Arial"/>
              </a:rPr>
              <a:t>ETS</a:t>
            </a:r>
            <a:r>
              <a:rPr lang="en-US">
                <a:solidFill>
                  <a:schemeClr val="tx1"/>
                </a:solidFill>
                <a:latin typeface="Aptos"/>
                <a:ea typeface="Arial"/>
                <a:cs typeface="Arial"/>
              </a:rPr>
              <a:t>, and </a:t>
            </a:r>
            <a:r>
              <a:rPr lang="en-US" b="1">
                <a:solidFill>
                  <a:schemeClr val="tx1"/>
                </a:solidFill>
                <a:latin typeface="Aptos"/>
                <a:ea typeface="Arial"/>
                <a:cs typeface="Arial"/>
              </a:rPr>
              <a:t>Holt-Winters</a:t>
            </a:r>
            <a:r>
              <a:rPr lang="en-US">
                <a:solidFill>
                  <a:schemeClr val="tx1"/>
                </a:solidFill>
                <a:latin typeface="Aptos"/>
                <a:ea typeface="Arial"/>
                <a:cs typeface="Arial"/>
              </a:rPr>
              <a:t> models.</a:t>
            </a:r>
            <a:endParaRPr lang="en-US">
              <a:solidFill>
                <a:schemeClr val="tx1"/>
              </a:solidFill>
            </a:endParaRPr>
          </a:p>
          <a:p>
            <a:endParaRPr lang="en-US" b="1">
              <a:solidFill>
                <a:schemeClr val="tx1"/>
              </a:solidFill>
              <a:cs typeface="Segoe UI"/>
            </a:endParaRPr>
          </a:p>
        </p:txBody>
      </p:sp>
      <p:sp>
        <p:nvSpPr>
          <p:cNvPr id="8" name="Arrow: Chevron 7">
            <a:extLst>
              <a:ext uri="{FF2B5EF4-FFF2-40B4-BE49-F238E27FC236}">
                <a16:creationId xmlns:a16="http://schemas.microsoft.com/office/drawing/2014/main" id="{81315ADD-54F7-91AA-2B32-785AAB6BDB53}"/>
              </a:ext>
            </a:extLst>
          </p:cNvPr>
          <p:cNvSpPr/>
          <p:nvPr/>
        </p:nvSpPr>
        <p:spPr>
          <a:xfrm>
            <a:off x="5732580" y="4028367"/>
            <a:ext cx="360880" cy="418621"/>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loud 8">
            <a:extLst>
              <a:ext uri="{FF2B5EF4-FFF2-40B4-BE49-F238E27FC236}">
                <a16:creationId xmlns:a16="http://schemas.microsoft.com/office/drawing/2014/main" id="{6F3575B4-59B0-0ACE-FAC5-F54D160641E8}"/>
              </a:ext>
            </a:extLst>
          </p:cNvPr>
          <p:cNvSpPr/>
          <p:nvPr/>
        </p:nvSpPr>
        <p:spPr>
          <a:xfrm>
            <a:off x="167306" y="196641"/>
            <a:ext cx="1777410" cy="854150"/>
          </a:xfrm>
          <a:prstGeom prst="cloud">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MODEL</a:t>
            </a:r>
          </a:p>
        </p:txBody>
      </p:sp>
    </p:spTree>
    <p:extLst>
      <p:ext uri="{BB962C8B-B14F-4D97-AF65-F5344CB8AC3E}">
        <p14:creationId xmlns:p14="http://schemas.microsoft.com/office/powerpoint/2010/main" val="3552669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B80D8-C6A6-F259-CD76-DC7EA2EC55D6}"/>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3400">
                <a:solidFill>
                  <a:srgbClr val="FFFFFF"/>
                </a:solidFill>
              </a:rPr>
              <a:t>EPI STOCK REPORTING RATE MODEL</a:t>
            </a:r>
          </a:p>
        </p:txBody>
      </p:sp>
      <p:pic>
        <p:nvPicPr>
          <p:cNvPr id="6" name="Picture 5" descr="A graph of a graph&#10;&#10;Description automatically generated">
            <a:extLst>
              <a:ext uri="{FF2B5EF4-FFF2-40B4-BE49-F238E27FC236}">
                <a16:creationId xmlns:a16="http://schemas.microsoft.com/office/drawing/2014/main" id="{3A8D04E0-9C7C-0E9C-EA3A-DBB503617F35}"/>
              </a:ext>
            </a:extLst>
          </p:cNvPr>
          <p:cNvPicPr>
            <a:picLocks noChangeAspect="1"/>
          </p:cNvPicPr>
          <p:nvPr/>
        </p:nvPicPr>
        <p:blipFill>
          <a:blip r:embed="rId2"/>
          <a:stretch>
            <a:fillRect/>
          </a:stretch>
        </p:blipFill>
        <p:spPr>
          <a:xfrm>
            <a:off x="8311929" y="3427985"/>
            <a:ext cx="3597811" cy="3212432"/>
          </a:xfrm>
          <a:prstGeom prst="rect">
            <a:avLst/>
          </a:prstGeom>
        </p:spPr>
      </p:pic>
      <p:pic>
        <p:nvPicPr>
          <p:cNvPr id="4" name="Content Placeholder 3">
            <a:extLst>
              <a:ext uri="{FF2B5EF4-FFF2-40B4-BE49-F238E27FC236}">
                <a16:creationId xmlns:a16="http://schemas.microsoft.com/office/drawing/2014/main" id="{511A07D4-0F9B-1AE4-9B7E-FB435513F838}"/>
              </a:ext>
            </a:extLst>
          </p:cNvPr>
          <p:cNvPicPr>
            <a:picLocks noGrp="1" noChangeAspect="1"/>
          </p:cNvPicPr>
          <p:nvPr>
            <p:ph idx="1"/>
          </p:nvPr>
        </p:nvPicPr>
        <p:blipFill>
          <a:blip r:embed="rId3"/>
          <a:stretch>
            <a:fillRect/>
          </a:stretch>
        </p:blipFill>
        <p:spPr>
          <a:xfrm>
            <a:off x="8335028" y="283222"/>
            <a:ext cx="3577373" cy="2766993"/>
          </a:xfrm>
          <a:prstGeom prst="rect">
            <a:avLst/>
          </a:prstGeom>
        </p:spPr>
      </p:pic>
      <p:graphicFrame>
        <p:nvGraphicFramePr>
          <p:cNvPr id="5" name="Table 4">
            <a:extLst>
              <a:ext uri="{FF2B5EF4-FFF2-40B4-BE49-F238E27FC236}">
                <a16:creationId xmlns:a16="http://schemas.microsoft.com/office/drawing/2014/main" id="{C8AB3CD3-82CB-FABA-C34F-63A4385190F0}"/>
              </a:ext>
            </a:extLst>
          </p:cNvPr>
          <p:cNvGraphicFramePr>
            <a:graphicFrameLocks noGrp="1"/>
          </p:cNvGraphicFramePr>
          <p:nvPr>
            <p:extLst>
              <p:ext uri="{D42A27DB-BD31-4B8C-83A1-F6EECF244321}">
                <p14:modId xmlns:p14="http://schemas.microsoft.com/office/powerpoint/2010/main" val="3313925937"/>
              </p:ext>
            </p:extLst>
          </p:nvPr>
        </p:nvGraphicFramePr>
        <p:xfrm>
          <a:off x="426656" y="1865229"/>
          <a:ext cx="7749796" cy="4760076"/>
        </p:xfrm>
        <a:graphic>
          <a:graphicData uri="http://schemas.openxmlformats.org/drawingml/2006/table">
            <a:tbl>
              <a:tblPr bandRow="1">
                <a:tableStyleId>{5C22544A-7EE6-4342-B048-85BDC9FD1C3A}</a:tableStyleId>
              </a:tblPr>
              <a:tblGrid>
                <a:gridCol w="1211381">
                  <a:extLst>
                    <a:ext uri="{9D8B030D-6E8A-4147-A177-3AD203B41FA5}">
                      <a16:colId xmlns:a16="http://schemas.microsoft.com/office/drawing/2014/main" val="2991975048"/>
                    </a:ext>
                  </a:extLst>
                </a:gridCol>
                <a:gridCol w="1888529">
                  <a:extLst>
                    <a:ext uri="{9D8B030D-6E8A-4147-A177-3AD203B41FA5}">
                      <a16:colId xmlns:a16="http://schemas.microsoft.com/office/drawing/2014/main" val="3185676729"/>
                    </a:ext>
                  </a:extLst>
                </a:gridCol>
                <a:gridCol w="1549962">
                  <a:extLst>
                    <a:ext uri="{9D8B030D-6E8A-4147-A177-3AD203B41FA5}">
                      <a16:colId xmlns:a16="http://schemas.microsoft.com/office/drawing/2014/main" val="2543309401"/>
                    </a:ext>
                  </a:extLst>
                </a:gridCol>
                <a:gridCol w="1549962">
                  <a:extLst>
                    <a:ext uri="{9D8B030D-6E8A-4147-A177-3AD203B41FA5}">
                      <a16:colId xmlns:a16="http://schemas.microsoft.com/office/drawing/2014/main" val="4266526604"/>
                    </a:ext>
                  </a:extLst>
                </a:gridCol>
                <a:gridCol w="1549962">
                  <a:extLst>
                    <a:ext uri="{9D8B030D-6E8A-4147-A177-3AD203B41FA5}">
                      <a16:colId xmlns:a16="http://schemas.microsoft.com/office/drawing/2014/main" val="11931732"/>
                    </a:ext>
                  </a:extLst>
                </a:gridCol>
              </a:tblGrid>
              <a:tr h="850597">
                <a:tc>
                  <a:txBody>
                    <a:bodyPr/>
                    <a:lstStyle/>
                    <a:p>
                      <a:pPr rtl="0" fontAlgn="base">
                        <a:lnSpc>
                          <a:spcPts val="1575"/>
                        </a:lnSpc>
                      </a:pPr>
                      <a:r>
                        <a:rPr lang="en-US" sz="1800" b="1">
                          <a:solidFill>
                            <a:srgbClr val="FFFFFF"/>
                          </a:solidFill>
                          <a:effectLst/>
                          <a:latin typeface="Aptos" panose="020B0004020202020204" pitchFamily="34" charset="0"/>
                        </a:rPr>
                        <a:t>Metric</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tc>
                  <a:txBody>
                    <a:bodyPr/>
                    <a:lstStyle/>
                    <a:p>
                      <a:pPr rtl="0" fontAlgn="base">
                        <a:lnSpc>
                          <a:spcPts val="1575"/>
                        </a:lnSpc>
                      </a:pPr>
                      <a:r>
                        <a:rPr lang="en-US" sz="1800" b="1">
                          <a:solidFill>
                            <a:srgbClr val="FFFFFF"/>
                          </a:solidFill>
                          <a:effectLst/>
                          <a:latin typeface="Aptos" panose="020B0004020202020204" pitchFamily="34" charset="0"/>
                        </a:rPr>
                        <a:t>Holt Winters(Training)</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tc>
                  <a:txBody>
                    <a:bodyPr/>
                    <a:lstStyle/>
                    <a:p>
                      <a:pPr rtl="0" fontAlgn="base">
                        <a:lnSpc>
                          <a:spcPts val="1575"/>
                        </a:lnSpc>
                      </a:pPr>
                      <a:r>
                        <a:rPr lang="en-US" sz="1800" b="1">
                          <a:solidFill>
                            <a:srgbClr val="FFFFFF"/>
                          </a:solidFill>
                          <a:effectLst/>
                          <a:latin typeface="Aptos" panose="020B0004020202020204" pitchFamily="34" charset="0"/>
                        </a:rPr>
                        <a:t>Holt Winters(test)</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tc>
                  <a:txBody>
                    <a:bodyPr/>
                    <a:lstStyle/>
                    <a:p>
                      <a:pPr rtl="0" fontAlgn="base">
                        <a:lnSpc>
                          <a:spcPts val="1575"/>
                        </a:lnSpc>
                      </a:pPr>
                      <a:r>
                        <a:rPr lang="en-US" sz="1800" b="1">
                          <a:solidFill>
                            <a:srgbClr val="FFFFFF"/>
                          </a:solidFill>
                          <a:effectLst/>
                          <a:latin typeface="Aptos" panose="020B0004020202020204" pitchFamily="34" charset="0"/>
                        </a:rPr>
                        <a:t>SARIMA (Training)</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tc>
                  <a:txBody>
                    <a:bodyPr/>
                    <a:lstStyle/>
                    <a:p>
                      <a:pPr rtl="0" fontAlgn="base">
                        <a:lnSpc>
                          <a:spcPts val="1575"/>
                        </a:lnSpc>
                      </a:pPr>
                      <a:r>
                        <a:rPr lang="en-US" sz="1800" b="1">
                          <a:solidFill>
                            <a:srgbClr val="FFFFFF"/>
                          </a:solidFill>
                          <a:effectLst/>
                          <a:latin typeface="Aptos" panose="020B0004020202020204" pitchFamily="34" charset="0"/>
                        </a:rPr>
                        <a:t>SARIMA (Test)</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1141608684"/>
                  </a:ext>
                </a:extLst>
              </a:tr>
              <a:tr h="474372">
                <a:tc>
                  <a:txBody>
                    <a:bodyPr/>
                    <a:lstStyle/>
                    <a:p>
                      <a:pPr rtl="0" fontAlgn="base">
                        <a:lnSpc>
                          <a:spcPts val="1575"/>
                        </a:lnSpc>
                      </a:pPr>
                      <a:r>
                        <a:rPr lang="en-US" sz="1800">
                          <a:effectLst/>
                          <a:latin typeface="Aptos" panose="020B0004020202020204" pitchFamily="34" charset="0"/>
                        </a:rPr>
                        <a:t>ME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-1.8188</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-12.5462</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0.611</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-0.8324</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844492409"/>
                  </a:ext>
                </a:extLst>
              </a:tr>
              <a:tr h="474372">
                <a:tc>
                  <a:txBody>
                    <a:bodyPr/>
                    <a:lstStyle/>
                    <a:p>
                      <a:pPr rtl="0" fontAlgn="base">
                        <a:lnSpc>
                          <a:spcPts val="1575"/>
                        </a:lnSpc>
                      </a:pPr>
                      <a:r>
                        <a:rPr lang="en-US" sz="1800">
                          <a:effectLst/>
                          <a:latin typeface="Aptos" panose="020B0004020202020204" pitchFamily="34" charset="0"/>
                        </a:rPr>
                        <a:t>RMSE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7.8879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13.9396</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7.2177</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3.5139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290278221"/>
                  </a:ext>
                </a:extLst>
              </a:tr>
              <a:tr h="474372">
                <a:tc>
                  <a:txBody>
                    <a:bodyPr/>
                    <a:lstStyle/>
                    <a:p>
                      <a:pPr rtl="0" fontAlgn="base">
                        <a:lnSpc>
                          <a:spcPts val="1575"/>
                        </a:lnSpc>
                      </a:pPr>
                      <a:r>
                        <a:rPr lang="en-US" sz="1800">
                          <a:effectLst/>
                          <a:latin typeface="Aptos" panose="020B0004020202020204" pitchFamily="34" charset="0"/>
                        </a:rPr>
                        <a:t>MAE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5.2426</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12.5462</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5.6532</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3.3746</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728195884"/>
                  </a:ext>
                </a:extLst>
              </a:tr>
              <a:tr h="474372">
                <a:tc>
                  <a:txBody>
                    <a:bodyPr/>
                    <a:lstStyle/>
                    <a:p>
                      <a:pPr rtl="0" fontAlgn="base">
                        <a:lnSpc>
                          <a:spcPts val="1575"/>
                        </a:lnSpc>
                      </a:pPr>
                      <a:r>
                        <a:rPr lang="en-US" sz="1800">
                          <a:effectLst/>
                          <a:latin typeface="Aptos" panose="020B0004020202020204" pitchFamily="34" charset="0"/>
                        </a:rPr>
                        <a:t>MPE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-2.3975</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-13.7048</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-0.0069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-1.044</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908389211"/>
                  </a:ext>
                </a:extLst>
              </a:tr>
              <a:tr h="474372">
                <a:tc>
                  <a:txBody>
                    <a:bodyPr/>
                    <a:lstStyle/>
                    <a:p>
                      <a:pPr rtl="0" fontAlgn="base">
                        <a:lnSpc>
                          <a:spcPts val="1575"/>
                        </a:lnSpc>
                      </a:pPr>
                      <a:r>
                        <a:rPr lang="en-US" sz="1800">
                          <a:effectLst/>
                          <a:latin typeface="Aptos" panose="020B0004020202020204" pitchFamily="34" charset="0"/>
                        </a:rPr>
                        <a:t>MAPE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6.1</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13.7</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6.5</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3.64</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155789614"/>
                  </a:ext>
                </a:extLst>
              </a:tr>
              <a:tr h="474372">
                <a:tc>
                  <a:txBody>
                    <a:bodyPr/>
                    <a:lstStyle/>
                    <a:p>
                      <a:pPr rtl="0" fontAlgn="base">
                        <a:lnSpc>
                          <a:spcPts val="1575"/>
                        </a:lnSpc>
                      </a:pPr>
                      <a:r>
                        <a:rPr lang="en-US" sz="1800">
                          <a:effectLst/>
                          <a:latin typeface="Aptos" panose="020B0004020202020204" pitchFamily="34" charset="0"/>
                        </a:rPr>
                        <a:t>MASE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0.979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2.3429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1.0557</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0.6302</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2950027001"/>
                  </a:ext>
                </a:extLst>
              </a:tr>
              <a:tr h="474372">
                <a:tc>
                  <a:txBody>
                    <a:bodyPr/>
                    <a:lstStyle/>
                    <a:p>
                      <a:pPr rtl="0" fontAlgn="base">
                        <a:lnSpc>
                          <a:spcPts val="1575"/>
                        </a:lnSpc>
                      </a:pPr>
                      <a:r>
                        <a:rPr lang="en-US" sz="1800">
                          <a:effectLst/>
                          <a:latin typeface="Aptos" panose="020B0004020202020204" pitchFamily="34" charset="0"/>
                        </a:rPr>
                        <a:t>ACF1</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0.0459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0.0746</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0.1455</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-0.2372</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4165542939"/>
                  </a:ext>
                </a:extLst>
              </a:tr>
              <a:tr h="588875">
                <a:tc>
                  <a:txBody>
                    <a:bodyPr/>
                    <a:lstStyle/>
                    <a:p>
                      <a:pPr rtl="0" fontAlgn="base">
                        <a:lnSpc>
                          <a:spcPts val="1575"/>
                        </a:lnSpc>
                      </a:pPr>
                      <a:r>
                        <a:rPr lang="en-US" sz="1800">
                          <a:effectLst/>
                          <a:latin typeface="Aptos" panose="020B0004020202020204" pitchFamily="34" charset="0"/>
                        </a:rPr>
                        <a:t>Theil's U</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NA</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2.6633</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NA</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0.5929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646386610"/>
                  </a:ext>
                </a:extLst>
              </a:tr>
            </a:tbl>
          </a:graphicData>
        </a:graphic>
      </p:graphicFrame>
    </p:spTree>
    <p:extLst>
      <p:ext uri="{BB962C8B-B14F-4D97-AF65-F5344CB8AC3E}">
        <p14:creationId xmlns:p14="http://schemas.microsoft.com/office/powerpoint/2010/main" val="3194503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DBFB23-AD92-8892-F25C-F52C03C7AD88}"/>
              </a:ext>
            </a:extLst>
          </p:cNvPr>
          <p:cNvSpPr>
            <a:spLocks noGrp="1"/>
          </p:cNvSpPr>
          <p:nvPr>
            <p:ph type="title"/>
          </p:nvPr>
        </p:nvSpPr>
        <p:spPr>
          <a:xfrm>
            <a:off x="699715" y="288404"/>
            <a:ext cx="7170656" cy="977442"/>
          </a:xfrm>
        </p:spPr>
        <p:txBody>
          <a:bodyPr vert="horz" lIns="91440" tIns="45720" rIns="91440" bIns="45720" rtlCol="0" anchor="ctr">
            <a:normAutofit/>
          </a:bodyPr>
          <a:lstStyle/>
          <a:p>
            <a:r>
              <a:rPr lang="en-US" sz="4000">
                <a:solidFill>
                  <a:srgbClr val="FFFFFF"/>
                </a:solidFill>
              </a:rPr>
              <a:t>HIV Pediatric monthly</a:t>
            </a:r>
          </a:p>
        </p:txBody>
      </p:sp>
      <p:pic>
        <p:nvPicPr>
          <p:cNvPr id="5" name="Picture 4">
            <a:extLst>
              <a:ext uri="{FF2B5EF4-FFF2-40B4-BE49-F238E27FC236}">
                <a16:creationId xmlns:a16="http://schemas.microsoft.com/office/drawing/2014/main" id="{00A1AEED-EB24-1EEE-0243-B677E04B7C72}"/>
              </a:ext>
            </a:extLst>
          </p:cNvPr>
          <p:cNvPicPr>
            <a:picLocks noChangeAspect="1"/>
          </p:cNvPicPr>
          <p:nvPr/>
        </p:nvPicPr>
        <p:blipFill>
          <a:blip r:embed="rId2"/>
          <a:stretch>
            <a:fillRect/>
          </a:stretch>
        </p:blipFill>
        <p:spPr>
          <a:xfrm>
            <a:off x="9187791" y="379985"/>
            <a:ext cx="2706517" cy="2658136"/>
          </a:xfrm>
          <a:prstGeom prst="rect">
            <a:avLst/>
          </a:prstGeom>
        </p:spPr>
      </p:pic>
      <p:pic>
        <p:nvPicPr>
          <p:cNvPr id="4" name="Content Placeholder 3" descr="A graph of different colored lines&#10;&#10;Description automatically generated">
            <a:extLst>
              <a:ext uri="{FF2B5EF4-FFF2-40B4-BE49-F238E27FC236}">
                <a16:creationId xmlns:a16="http://schemas.microsoft.com/office/drawing/2014/main" id="{7CC2996B-CC61-5899-C1BC-586876FF3881}"/>
              </a:ext>
            </a:extLst>
          </p:cNvPr>
          <p:cNvPicPr>
            <a:picLocks noGrp="1" noChangeAspect="1"/>
          </p:cNvPicPr>
          <p:nvPr>
            <p:ph idx="1"/>
          </p:nvPr>
        </p:nvPicPr>
        <p:blipFill>
          <a:blip r:embed="rId3"/>
          <a:stretch>
            <a:fillRect/>
          </a:stretch>
        </p:blipFill>
        <p:spPr>
          <a:xfrm>
            <a:off x="9193788" y="3815031"/>
            <a:ext cx="2682327" cy="2682327"/>
          </a:xfrm>
          <a:prstGeom prst="rect">
            <a:avLst/>
          </a:prstGeom>
        </p:spPr>
      </p:pic>
      <p:graphicFrame>
        <p:nvGraphicFramePr>
          <p:cNvPr id="7" name="Table 6">
            <a:extLst>
              <a:ext uri="{FF2B5EF4-FFF2-40B4-BE49-F238E27FC236}">
                <a16:creationId xmlns:a16="http://schemas.microsoft.com/office/drawing/2014/main" id="{16A45ED0-6DC6-9F37-E68A-84C5219420FA}"/>
              </a:ext>
            </a:extLst>
          </p:cNvPr>
          <p:cNvGraphicFramePr>
            <a:graphicFrameLocks noGrp="1"/>
          </p:cNvGraphicFramePr>
          <p:nvPr>
            <p:extLst>
              <p:ext uri="{D42A27DB-BD31-4B8C-83A1-F6EECF244321}">
                <p14:modId xmlns:p14="http://schemas.microsoft.com/office/powerpoint/2010/main" val="3788253876"/>
              </p:ext>
            </p:extLst>
          </p:nvPr>
        </p:nvGraphicFramePr>
        <p:xfrm>
          <a:off x="697950" y="1871159"/>
          <a:ext cx="8088360" cy="4483087"/>
        </p:xfrm>
        <a:graphic>
          <a:graphicData uri="http://schemas.openxmlformats.org/drawingml/2006/table">
            <a:tbl>
              <a:tblPr bandRow="1">
                <a:tableStyleId>{5C22544A-7EE6-4342-B048-85BDC9FD1C3A}</a:tableStyleId>
              </a:tblPr>
              <a:tblGrid>
                <a:gridCol w="1617672">
                  <a:extLst>
                    <a:ext uri="{9D8B030D-6E8A-4147-A177-3AD203B41FA5}">
                      <a16:colId xmlns:a16="http://schemas.microsoft.com/office/drawing/2014/main" val="2013977968"/>
                    </a:ext>
                  </a:extLst>
                </a:gridCol>
                <a:gridCol w="1617672">
                  <a:extLst>
                    <a:ext uri="{9D8B030D-6E8A-4147-A177-3AD203B41FA5}">
                      <a16:colId xmlns:a16="http://schemas.microsoft.com/office/drawing/2014/main" val="4245270422"/>
                    </a:ext>
                  </a:extLst>
                </a:gridCol>
                <a:gridCol w="1617672">
                  <a:extLst>
                    <a:ext uri="{9D8B030D-6E8A-4147-A177-3AD203B41FA5}">
                      <a16:colId xmlns:a16="http://schemas.microsoft.com/office/drawing/2014/main" val="1864081435"/>
                    </a:ext>
                  </a:extLst>
                </a:gridCol>
                <a:gridCol w="1617672">
                  <a:extLst>
                    <a:ext uri="{9D8B030D-6E8A-4147-A177-3AD203B41FA5}">
                      <a16:colId xmlns:a16="http://schemas.microsoft.com/office/drawing/2014/main" val="3567136439"/>
                    </a:ext>
                  </a:extLst>
                </a:gridCol>
                <a:gridCol w="1617672">
                  <a:extLst>
                    <a:ext uri="{9D8B030D-6E8A-4147-A177-3AD203B41FA5}">
                      <a16:colId xmlns:a16="http://schemas.microsoft.com/office/drawing/2014/main" val="1057781525"/>
                    </a:ext>
                  </a:extLst>
                </a:gridCol>
              </a:tblGrid>
              <a:tr h="820847">
                <a:tc>
                  <a:txBody>
                    <a:bodyPr/>
                    <a:lstStyle/>
                    <a:p>
                      <a:pPr rtl="0" fontAlgn="base">
                        <a:lnSpc>
                          <a:spcPts val="1575"/>
                        </a:lnSpc>
                      </a:pPr>
                      <a:r>
                        <a:rPr lang="en-US" sz="1800" b="1">
                          <a:solidFill>
                            <a:srgbClr val="FFFFFF"/>
                          </a:solidFill>
                          <a:effectLst/>
                          <a:latin typeface="Aptos" panose="020B0004020202020204" pitchFamily="34" charset="0"/>
                        </a:rPr>
                        <a:t>Metric</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tc>
                  <a:txBody>
                    <a:bodyPr/>
                    <a:lstStyle/>
                    <a:p>
                      <a:pPr rtl="0" fontAlgn="base">
                        <a:lnSpc>
                          <a:spcPts val="1575"/>
                        </a:lnSpc>
                      </a:pPr>
                      <a:r>
                        <a:rPr lang="en-US" sz="1800" b="0">
                          <a:solidFill>
                            <a:srgbClr val="FFFFFF"/>
                          </a:solidFill>
                          <a:effectLst/>
                          <a:latin typeface="Aptos" panose="020B0004020202020204" pitchFamily="34" charset="0"/>
                        </a:rPr>
                        <a:t>Holt-Winters (Training)</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tc>
                  <a:txBody>
                    <a:bodyPr/>
                    <a:lstStyle/>
                    <a:p>
                      <a:pPr rtl="0" fontAlgn="base">
                        <a:lnSpc>
                          <a:spcPts val="1575"/>
                        </a:lnSpc>
                      </a:pPr>
                      <a:r>
                        <a:rPr lang="en-US" sz="1800" b="0">
                          <a:solidFill>
                            <a:srgbClr val="FFFFFF"/>
                          </a:solidFill>
                          <a:effectLst/>
                          <a:latin typeface="Aptos" panose="020B0004020202020204" pitchFamily="34" charset="0"/>
                        </a:rPr>
                        <a:t>Holt-Winters (Test)</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tc>
                  <a:txBody>
                    <a:bodyPr/>
                    <a:lstStyle/>
                    <a:p>
                      <a:pPr rtl="0" fontAlgn="base">
                        <a:lnSpc>
                          <a:spcPts val="1575"/>
                        </a:lnSpc>
                      </a:pPr>
                      <a:r>
                        <a:rPr lang="en-US" sz="1800" b="0">
                          <a:solidFill>
                            <a:srgbClr val="FFFFFF"/>
                          </a:solidFill>
                          <a:effectLst/>
                          <a:latin typeface="Aptos" panose="020B0004020202020204" pitchFamily="34" charset="0"/>
                        </a:rPr>
                        <a:t>SARIMA (Training)</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tc>
                  <a:txBody>
                    <a:bodyPr/>
                    <a:lstStyle/>
                    <a:p>
                      <a:pPr rtl="0" fontAlgn="base">
                        <a:lnSpc>
                          <a:spcPts val="1575"/>
                        </a:lnSpc>
                      </a:pPr>
                      <a:r>
                        <a:rPr lang="en-US" sz="1800" b="0">
                          <a:solidFill>
                            <a:srgbClr val="FFFFFF"/>
                          </a:solidFill>
                          <a:effectLst/>
                          <a:latin typeface="Aptos" panose="020B0004020202020204" pitchFamily="34" charset="0"/>
                        </a:rPr>
                        <a:t>SARIMA (Test)</a:t>
                      </a:r>
                      <a:endParaRPr lang="en-US" b="1">
                        <a:solidFill>
                          <a:srgbClr val="FFFFFF"/>
                        </a:solidFill>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194" cap="flat" cmpd="sng" algn="ctr">
                      <a:solidFill>
                        <a:srgbClr val="FFFFFF"/>
                      </a:solidFill>
                      <a:prstDash val="solid"/>
                      <a:round/>
                      <a:headEnd type="none" w="med" len="med"/>
                      <a:tailEnd type="none" w="med" len="med"/>
                    </a:lnB>
                    <a:solidFill>
                      <a:srgbClr val="156082"/>
                    </a:solidFill>
                  </a:tcPr>
                </a:tc>
                <a:extLst>
                  <a:ext uri="{0D108BD9-81ED-4DB2-BD59-A6C34878D82A}">
                    <a16:rowId xmlns:a16="http://schemas.microsoft.com/office/drawing/2014/main" val="1581502786"/>
                  </a:ext>
                </a:extLst>
              </a:tr>
              <a:tr h="457780">
                <a:tc>
                  <a:txBody>
                    <a:bodyPr/>
                    <a:lstStyle/>
                    <a:p>
                      <a:pPr rtl="0" fontAlgn="base">
                        <a:lnSpc>
                          <a:spcPts val="1575"/>
                        </a:lnSpc>
                      </a:pPr>
                      <a:r>
                        <a:rPr lang="en-US" sz="1800">
                          <a:effectLst/>
                          <a:latin typeface="Aptos" panose="020B0004020202020204" pitchFamily="34" charset="0"/>
                        </a:rPr>
                        <a:t>ME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-1.8495</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-20.9295</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0.6099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-4.0129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19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4272123725"/>
                  </a:ext>
                </a:extLst>
              </a:tr>
              <a:tr h="457780">
                <a:tc>
                  <a:txBody>
                    <a:bodyPr/>
                    <a:lstStyle/>
                    <a:p>
                      <a:pPr rtl="0" fontAlgn="base">
                        <a:lnSpc>
                          <a:spcPts val="1575"/>
                        </a:lnSpc>
                      </a:pPr>
                      <a:r>
                        <a:rPr lang="en-US" sz="1800">
                          <a:effectLst/>
                          <a:latin typeface="Aptos" panose="020B0004020202020204" pitchFamily="34" charset="0"/>
                        </a:rPr>
                        <a:t>RMSE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9.3243</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22.3674</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8.7542</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5.5897</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3028521229"/>
                  </a:ext>
                </a:extLst>
              </a:tr>
              <a:tr h="457780">
                <a:tc>
                  <a:txBody>
                    <a:bodyPr/>
                    <a:lstStyle/>
                    <a:p>
                      <a:pPr rtl="0" fontAlgn="base">
                        <a:lnSpc>
                          <a:spcPts val="1575"/>
                        </a:lnSpc>
                      </a:pPr>
                      <a:r>
                        <a:rPr lang="en-US" sz="1800">
                          <a:effectLst/>
                          <a:latin typeface="Aptos" panose="020B0004020202020204" pitchFamily="34" charset="0"/>
                        </a:rPr>
                        <a:t>MAE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6.0601</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20.9295</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6.6864</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4.5488</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2177447067"/>
                  </a:ext>
                </a:extLst>
              </a:tr>
              <a:tr h="457780">
                <a:tc>
                  <a:txBody>
                    <a:bodyPr/>
                    <a:lstStyle/>
                    <a:p>
                      <a:pPr rtl="0" fontAlgn="base">
                        <a:lnSpc>
                          <a:spcPts val="1575"/>
                        </a:lnSpc>
                      </a:pPr>
                      <a:r>
                        <a:rPr lang="en-US" sz="1800">
                          <a:effectLst/>
                          <a:latin typeface="Aptos" panose="020B0004020202020204" pitchFamily="34" charset="0"/>
                        </a:rPr>
                        <a:t>MPE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-3.0751</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-25.8045</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-4.0541</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-5.11</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1323780390"/>
                  </a:ext>
                </a:extLst>
              </a:tr>
              <a:tr h="457780">
                <a:tc>
                  <a:txBody>
                    <a:bodyPr/>
                    <a:lstStyle/>
                    <a:p>
                      <a:pPr rtl="0" fontAlgn="base">
                        <a:lnSpc>
                          <a:spcPts val="1575"/>
                        </a:lnSpc>
                      </a:pPr>
                      <a:r>
                        <a:rPr lang="en-US" sz="1800">
                          <a:effectLst/>
                          <a:latin typeface="Aptos" panose="020B0004020202020204" pitchFamily="34" charset="0"/>
                        </a:rPr>
                        <a:t>MAPE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7.8883%</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25.8045%</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8.4663%</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5.6926%</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1922539866"/>
                  </a:ext>
                </a:extLst>
              </a:tr>
              <a:tr h="457780">
                <a:tc>
                  <a:txBody>
                    <a:bodyPr/>
                    <a:lstStyle/>
                    <a:p>
                      <a:pPr rtl="0" fontAlgn="base">
                        <a:lnSpc>
                          <a:spcPts val="1575"/>
                        </a:lnSpc>
                      </a:pPr>
                      <a:r>
                        <a:rPr lang="en-US" sz="1800">
                          <a:effectLst/>
                          <a:latin typeface="Aptos" panose="020B0004020202020204" pitchFamily="34" charset="0"/>
                        </a:rPr>
                        <a:t>MASE</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0.9338</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3.2249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1.0303</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0.7009</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524709803"/>
                  </a:ext>
                </a:extLst>
              </a:tr>
              <a:tr h="457780">
                <a:tc>
                  <a:txBody>
                    <a:bodyPr/>
                    <a:lstStyle/>
                    <a:p>
                      <a:pPr rtl="0" fontAlgn="base">
                        <a:lnSpc>
                          <a:spcPts val="1575"/>
                        </a:lnSpc>
                      </a:pPr>
                      <a:r>
                        <a:rPr lang="en-US" sz="1800">
                          <a:effectLst/>
                          <a:latin typeface="Aptos" panose="020B0004020202020204" pitchFamily="34" charset="0"/>
                        </a:rPr>
                        <a:t>ACF1</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-0.0342</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0.0842</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-0.2303</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tc>
                  <a:txBody>
                    <a:bodyPr/>
                    <a:lstStyle/>
                    <a:p>
                      <a:pPr rtl="0" fontAlgn="base">
                        <a:lnSpc>
                          <a:spcPts val="1575"/>
                        </a:lnSpc>
                      </a:pPr>
                      <a:r>
                        <a:rPr lang="en-US" sz="1800">
                          <a:effectLst/>
                          <a:latin typeface="Aptos" panose="020B0004020202020204" pitchFamily="34" charset="0"/>
                        </a:rPr>
                        <a:t>-0.2356</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CD2D8"/>
                    </a:solidFill>
                  </a:tcPr>
                </a:tc>
                <a:extLst>
                  <a:ext uri="{0D108BD9-81ED-4DB2-BD59-A6C34878D82A}">
                    <a16:rowId xmlns:a16="http://schemas.microsoft.com/office/drawing/2014/main" val="3714315720"/>
                  </a:ext>
                </a:extLst>
              </a:tr>
              <a:tr h="457780">
                <a:tc>
                  <a:txBody>
                    <a:bodyPr/>
                    <a:lstStyle/>
                    <a:p>
                      <a:pPr rtl="0" fontAlgn="base">
                        <a:lnSpc>
                          <a:spcPts val="1575"/>
                        </a:lnSpc>
                      </a:pPr>
                      <a:r>
                        <a:rPr lang="en-US" sz="1800">
                          <a:effectLst/>
                          <a:latin typeface="Aptos" panose="020B0004020202020204" pitchFamily="34" charset="0"/>
                        </a:rPr>
                        <a:t>Theil's U</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NA</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3.6363</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NA</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tc>
                  <a:txBody>
                    <a:bodyPr/>
                    <a:lstStyle/>
                    <a:p>
                      <a:pPr rtl="0" fontAlgn="base">
                        <a:lnSpc>
                          <a:spcPts val="1575"/>
                        </a:lnSpc>
                      </a:pPr>
                      <a:r>
                        <a:rPr lang="en-US" sz="1800">
                          <a:effectLst/>
                          <a:latin typeface="Aptos" panose="020B0004020202020204" pitchFamily="34" charset="0"/>
                        </a:rPr>
                        <a:t>0.8827</a:t>
                      </a:r>
                      <a:endParaRPr lang="en-US">
                        <a:effectLst/>
                      </a:endParaRPr>
                    </a:p>
                  </a:txBody>
                  <a:tcPr marL="67666" marR="67666" marT="33833" marB="33833">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AED"/>
                    </a:solidFill>
                  </a:tcPr>
                </a:tc>
                <a:extLst>
                  <a:ext uri="{0D108BD9-81ED-4DB2-BD59-A6C34878D82A}">
                    <a16:rowId xmlns:a16="http://schemas.microsoft.com/office/drawing/2014/main" val="4281933936"/>
                  </a:ext>
                </a:extLst>
              </a:tr>
            </a:tbl>
          </a:graphicData>
        </a:graphic>
      </p:graphicFrame>
    </p:spTree>
    <p:extLst>
      <p:ext uri="{BB962C8B-B14F-4D97-AF65-F5344CB8AC3E}">
        <p14:creationId xmlns:p14="http://schemas.microsoft.com/office/powerpoint/2010/main" val="2486147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4FCF61-2F82-2ACC-A741-A4386D907D9B}"/>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Comparison and Best model: </a:t>
            </a:r>
          </a:p>
        </p:txBody>
      </p:sp>
      <p:sp>
        <p:nvSpPr>
          <p:cNvPr id="3" name="Content Placeholder 2">
            <a:extLst>
              <a:ext uri="{FF2B5EF4-FFF2-40B4-BE49-F238E27FC236}">
                <a16:creationId xmlns:a16="http://schemas.microsoft.com/office/drawing/2014/main" id="{354964CD-F80B-4644-2968-4BF0071ED57B}"/>
              </a:ext>
            </a:extLst>
          </p:cNvPr>
          <p:cNvSpPr>
            <a:spLocks noGrp="1"/>
          </p:cNvSpPr>
          <p:nvPr>
            <p:ph idx="1"/>
          </p:nvPr>
        </p:nvSpPr>
        <p:spPr>
          <a:xfrm>
            <a:off x="6503158" y="649480"/>
            <a:ext cx="4862447" cy="5546047"/>
          </a:xfrm>
        </p:spPr>
        <p:txBody>
          <a:bodyPr vert="horz" lIns="91440" tIns="45720" rIns="91440" bIns="45720" rtlCol="0" anchor="ctr">
            <a:normAutofit/>
          </a:bodyPr>
          <a:lstStyle/>
          <a:p>
            <a:pPr marL="0" indent="0">
              <a:buNone/>
            </a:pPr>
            <a:endParaRPr lang="en-US" sz="2000"/>
          </a:p>
          <a:p>
            <a:pPr marL="0" indent="0">
              <a:buNone/>
            </a:pPr>
            <a:r>
              <a:rPr lang="en-US" sz="2000"/>
              <a:t>For EPI Stock reporting rates:</a:t>
            </a:r>
            <a:endParaRPr lang="en-US" sz="2000">
              <a:ea typeface="+mn-lt"/>
              <a:cs typeface="+mn-lt"/>
            </a:endParaRPr>
          </a:p>
          <a:p>
            <a:r>
              <a:rPr lang="en-US" sz="2000" b="1">
                <a:ea typeface="+mn-lt"/>
                <a:cs typeface="+mn-lt"/>
              </a:rPr>
              <a:t>Accuracy</a:t>
            </a:r>
            <a:r>
              <a:rPr lang="en-US" sz="2000">
                <a:ea typeface="+mn-lt"/>
                <a:cs typeface="+mn-lt"/>
              </a:rPr>
              <a:t>: The SARIMA model outperforms Holt-Winters in all key metrics for the test set, particularly in terms of RMSE, MAE, and MAPE.</a:t>
            </a:r>
            <a:endParaRPr lang="en-US" sz="2000"/>
          </a:p>
          <a:p>
            <a:r>
              <a:rPr lang="en-US" sz="2000" b="1">
                <a:ea typeface="+mn-lt"/>
                <a:cs typeface="+mn-lt"/>
              </a:rPr>
              <a:t>Error Reduction</a:t>
            </a:r>
            <a:r>
              <a:rPr lang="en-US" sz="2000">
                <a:ea typeface="+mn-lt"/>
                <a:cs typeface="+mn-lt"/>
              </a:rPr>
              <a:t>: SARIMA shows significantly lower errors, suggesting it provides more reliable forecasts for the EPI stock.</a:t>
            </a:r>
            <a:endParaRPr lang="en-US" sz="2000"/>
          </a:p>
          <a:p>
            <a:pPr marL="0" indent="0">
              <a:buNone/>
            </a:pPr>
            <a:r>
              <a:rPr lang="en-US" sz="2000"/>
              <a:t>For HIV Pediatric monthly:</a:t>
            </a:r>
          </a:p>
          <a:p>
            <a:r>
              <a:rPr lang="en-US" sz="2000" b="1">
                <a:ea typeface="+mn-lt"/>
                <a:cs typeface="+mn-lt"/>
              </a:rPr>
              <a:t>Accuracy</a:t>
            </a:r>
            <a:r>
              <a:rPr lang="en-US" sz="2000">
                <a:ea typeface="+mn-lt"/>
                <a:cs typeface="+mn-lt"/>
              </a:rPr>
              <a:t>: The SARIMA model shows a clear advantage with lower RMSE, MAE, and MAPE values for the test set.</a:t>
            </a:r>
            <a:endParaRPr lang="en-US" sz="2000"/>
          </a:p>
          <a:p>
            <a:r>
              <a:rPr lang="en-US" sz="2000" b="1">
                <a:ea typeface="+mn-lt"/>
                <a:cs typeface="+mn-lt"/>
              </a:rPr>
              <a:t>Error Reduction</a:t>
            </a:r>
            <a:r>
              <a:rPr lang="en-US" sz="2000">
                <a:ea typeface="+mn-lt"/>
                <a:cs typeface="+mn-lt"/>
              </a:rPr>
              <a:t>: SARIMA’s substantially lower errors suggest it is more accurate and reliable for HIV forecasting.</a:t>
            </a:r>
            <a:endParaRPr lang="en-US" sz="2000"/>
          </a:p>
          <a:p>
            <a:endParaRPr lang="en-US" sz="2000"/>
          </a:p>
        </p:txBody>
      </p:sp>
    </p:spTree>
    <p:extLst>
      <p:ext uri="{BB962C8B-B14F-4D97-AF65-F5344CB8AC3E}">
        <p14:creationId xmlns:p14="http://schemas.microsoft.com/office/powerpoint/2010/main" val="1633734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DEFA1E0-A001-687A-0B4D-A79C2F14434E}"/>
              </a:ext>
            </a:extLst>
          </p:cNvPr>
          <p:cNvSpPr txBox="1"/>
          <p:nvPr/>
        </p:nvSpPr>
        <p:spPr>
          <a:xfrm>
            <a:off x="6503158" y="649480"/>
            <a:ext cx="48624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Compare the 3 facility infrastructure indicators for the last year, between the chiefdoms inside Bo district and Western Area districts. Use an area chart to display the visualization. What are other better ways to visualize this and why?</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494552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79C19F-2DA1-050E-E564-28507E25F234}"/>
              </a:ext>
            </a:extLst>
          </p:cNvPr>
          <p:cNvSpPr txBox="1"/>
          <p:nvPr/>
        </p:nvSpPr>
        <p:spPr>
          <a:xfrm>
            <a:off x="562666" y="5317332"/>
            <a:ext cx="6784333"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Times New Roman"/>
                <a:ea typeface="+mn-lt"/>
                <a:cs typeface="+mn-lt"/>
              </a:rPr>
              <a:t>Area chart comparing facility access to stable electrical power, running water, and stable Internet connectivity across chiefdoms of Bo district and Western Area district in 2023. Freetown has the highest access levels, while many regions have minimal or no access to these facilities.</a:t>
            </a:r>
          </a:p>
          <a:p>
            <a:pPr algn="l"/>
            <a:endParaRPr lang="en-US" dirty="0"/>
          </a:p>
        </p:txBody>
      </p:sp>
      <p:graphicFrame>
        <p:nvGraphicFramePr>
          <p:cNvPr id="9" name="TextBox 4">
            <a:extLst>
              <a:ext uri="{FF2B5EF4-FFF2-40B4-BE49-F238E27FC236}">
                <a16:creationId xmlns:a16="http://schemas.microsoft.com/office/drawing/2014/main" id="{31CF6C92-C6BF-E024-569E-FFD472EE814B}"/>
              </a:ext>
            </a:extLst>
          </p:cNvPr>
          <p:cNvGraphicFramePr/>
          <p:nvPr/>
        </p:nvGraphicFramePr>
        <p:xfrm>
          <a:off x="8528400" y="194400"/>
          <a:ext cx="2743200" cy="646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2" name="Picture 71">
            <a:extLst>
              <a:ext uri="{FF2B5EF4-FFF2-40B4-BE49-F238E27FC236}">
                <a16:creationId xmlns:a16="http://schemas.microsoft.com/office/drawing/2014/main" id="{B3E879F1-48E8-EDA7-2A80-4EA0D1FF8B1E}"/>
              </a:ext>
            </a:extLst>
          </p:cNvPr>
          <p:cNvPicPr>
            <a:picLocks noChangeAspect="1"/>
          </p:cNvPicPr>
          <p:nvPr/>
        </p:nvPicPr>
        <p:blipFill>
          <a:blip r:embed="rId7"/>
          <a:stretch>
            <a:fillRect/>
          </a:stretch>
        </p:blipFill>
        <p:spPr>
          <a:xfrm>
            <a:off x="349427" y="808567"/>
            <a:ext cx="7838371" cy="4069645"/>
          </a:xfrm>
          <a:prstGeom prst="rect">
            <a:avLst/>
          </a:prstGeom>
        </p:spPr>
      </p:pic>
    </p:spTree>
    <p:extLst>
      <p:ext uri="{BB962C8B-B14F-4D97-AF65-F5344CB8AC3E}">
        <p14:creationId xmlns:p14="http://schemas.microsoft.com/office/powerpoint/2010/main" val="635884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B8C9F88-94B6-6C03-7ED1-12DEE9CCA894}"/>
              </a:ext>
            </a:extLst>
          </p:cNvPr>
          <p:cNvSpPr txBox="1"/>
          <p:nvPr/>
        </p:nvSpPr>
        <p:spPr>
          <a:xfrm>
            <a:off x="5201744" y="4217383"/>
            <a:ext cx="6382966" cy="22165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100"/>
              <a:t>This horizontal stacked bar chart, illustrates the distribution of infrastructure access across various locations. Each bar is segmented into three categories:</a:t>
            </a:r>
          </a:p>
          <a:p>
            <a:pPr marL="285750" indent="-228600">
              <a:lnSpc>
                <a:spcPct val="90000"/>
              </a:lnSpc>
              <a:spcAft>
                <a:spcPts val="600"/>
              </a:spcAft>
              <a:buFont typeface="Arial" panose="020B0604020202020204" pitchFamily="34" charset="0"/>
              <a:buChar char="•"/>
            </a:pPr>
            <a:r>
              <a:rPr lang="en-US" sz="1100" b="1"/>
              <a:t>Facility access to running water</a:t>
            </a:r>
            <a:r>
              <a:rPr lang="en-US" sz="1100"/>
              <a:t> (green segment).</a:t>
            </a:r>
          </a:p>
          <a:p>
            <a:pPr marL="285750" indent="-228600">
              <a:lnSpc>
                <a:spcPct val="90000"/>
              </a:lnSpc>
              <a:spcAft>
                <a:spcPts val="600"/>
              </a:spcAft>
              <a:buFont typeface="Arial" panose="020B0604020202020204" pitchFamily="34" charset="0"/>
              <a:buChar char="•"/>
            </a:pPr>
            <a:r>
              <a:rPr lang="en-US" sz="1100" b="1"/>
              <a:t>Facility access to stable Internet connectivity</a:t>
            </a:r>
            <a:r>
              <a:rPr lang="en-US" sz="1100"/>
              <a:t> (blue segment).</a:t>
            </a:r>
          </a:p>
          <a:p>
            <a:pPr marL="285750" indent="-228600">
              <a:lnSpc>
                <a:spcPct val="90000"/>
              </a:lnSpc>
              <a:spcAft>
                <a:spcPts val="600"/>
              </a:spcAft>
              <a:buFont typeface="Arial" panose="020B0604020202020204" pitchFamily="34" charset="0"/>
              <a:buChar char="•"/>
            </a:pPr>
            <a:r>
              <a:rPr lang="en-US" sz="1100" b="1"/>
              <a:t>Facility access to stable electrical power</a:t>
            </a:r>
            <a:r>
              <a:rPr lang="en-US" sz="1100"/>
              <a:t> (red segment).</a:t>
            </a:r>
          </a:p>
          <a:p>
            <a:pPr indent="-228600">
              <a:lnSpc>
                <a:spcPct val="90000"/>
              </a:lnSpc>
              <a:spcAft>
                <a:spcPts val="600"/>
              </a:spcAft>
              <a:buFont typeface="Arial" panose="020B0604020202020204" pitchFamily="34" charset="0"/>
              <a:buChar char="•"/>
            </a:pPr>
            <a:r>
              <a:rPr lang="en-US" sz="1100"/>
              <a:t>Key Details:</a:t>
            </a:r>
          </a:p>
          <a:p>
            <a:pPr marL="285750" indent="-228600">
              <a:lnSpc>
                <a:spcPct val="90000"/>
              </a:lnSpc>
              <a:spcAft>
                <a:spcPts val="600"/>
              </a:spcAft>
              <a:buFont typeface="Arial" panose="020B0604020202020204" pitchFamily="34" charset="0"/>
              <a:buChar char="•"/>
            </a:pPr>
            <a:r>
              <a:rPr lang="en-US" sz="1100" b="1"/>
              <a:t>Y-Axis:</a:t>
            </a:r>
            <a:r>
              <a:rPr lang="en-US" sz="1100"/>
              <a:t> Lists the locations being analyzed (e.g., </a:t>
            </a:r>
            <a:r>
              <a:rPr lang="en-US" sz="1100" err="1"/>
              <a:t>Badjia</a:t>
            </a:r>
            <a:r>
              <a:rPr lang="en-US" sz="1100"/>
              <a:t>, </a:t>
            </a:r>
            <a:r>
              <a:rPr lang="en-US" sz="1100" err="1"/>
              <a:t>Baoma</a:t>
            </a:r>
            <a:r>
              <a:rPr lang="en-US" sz="1100"/>
              <a:t>, Freetown, etc.)</a:t>
            </a:r>
          </a:p>
          <a:p>
            <a:pPr marL="285750" indent="-228600">
              <a:lnSpc>
                <a:spcPct val="90000"/>
              </a:lnSpc>
              <a:spcAft>
                <a:spcPts val="600"/>
              </a:spcAft>
              <a:buFont typeface="Arial" panose="020B0604020202020204" pitchFamily="34" charset="0"/>
              <a:buChar char="•"/>
            </a:pPr>
            <a:r>
              <a:rPr lang="en-US" sz="1100" b="1"/>
              <a:t>X-Axis:</a:t>
            </a:r>
            <a:r>
              <a:rPr lang="en-US" sz="1100"/>
              <a:t> Represents the number of facilities with access to the mentioned infrastructure types</a:t>
            </a:r>
          </a:p>
          <a:p>
            <a:pPr indent="-228600">
              <a:lnSpc>
                <a:spcPct val="90000"/>
              </a:lnSpc>
              <a:spcAft>
                <a:spcPts val="600"/>
              </a:spcAft>
              <a:buFont typeface="Arial" panose="020B0604020202020204" pitchFamily="34" charset="0"/>
              <a:buChar char="•"/>
            </a:pPr>
            <a:endParaRPr lang="en-US" sz="1100"/>
          </a:p>
        </p:txBody>
      </p:sp>
      <p:pic>
        <p:nvPicPr>
          <p:cNvPr id="3" name="Picture 2">
            <a:extLst>
              <a:ext uri="{FF2B5EF4-FFF2-40B4-BE49-F238E27FC236}">
                <a16:creationId xmlns:a16="http://schemas.microsoft.com/office/drawing/2014/main" id="{09B7332A-05DA-8929-1267-52C0C5664559}"/>
              </a:ext>
            </a:extLst>
          </p:cNvPr>
          <p:cNvPicPr>
            <a:picLocks noChangeAspect="1"/>
          </p:cNvPicPr>
          <p:nvPr/>
        </p:nvPicPr>
        <p:blipFill>
          <a:blip r:embed="rId2"/>
          <a:stretch>
            <a:fillRect/>
          </a:stretch>
        </p:blipFill>
        <p:spPr>
          <a:xfrm>
            <a:off x="334903" y="649497"/>
            <a:ext cx="7266497" cy="3186742"/>
          </a:xfrm>
          <a:prstGeom prst="rect">
            <a:avLst/>
          </a:prstGeom>
        </p:spPr>
      </p:pic>
    </p:spTree>
    <p:extLst>
      <p:ext uri="{BB962C8B-B14F-4D97-AF65-F5344CB8AC3E}">
        <p14:creationId xmlns:p14="http://schemas.microsoft.com/office/powerpoint/2010/main" val="3294221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FBB42ED-A0FF-5DD7-1322-8DA7580357DF}"/>
              </a:ext>
            </a:extLst>
          </p:cNvPr>
          <p:cNvSpPr txBox="1"/>
          <p:nvPr/>
        </p:nvSpPr>
        <p:spPr>
          <a:xfrm>
            <a:off x="6095999" y="3428998"/>
            <a:ext cx="5334000"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Three thematic maps, each representing a different facility infrastructure indicator in Bo and Western Area districts</a:t>
            </a:r>
            <a:endParaRPr lang="en-US">
              <a:ea typeface="+mn-lt"/>
              <a:cs typeface="+mn-lt"/>
            </a:endParaRPr>
          </a:p>
          <a:p>
            <a:pPr marL="342900" indent="-342900">
              <a:buAutoNum type="arabicPeriod"/>
            </a:pPr>
            <a:r>
              <a:rPr lang="en-US" sz="1600" b="1">
                <a:ea typeface="+mn-lt"/>
                <a:cs typeface="+mn-lt"/>
              </a:rPr>
              <a:t>Access to Running Water:</a:t>
            </a:r>
            <a:r>
              <a:rPr lang="en-US" sz="1600">
                <a:ea typeface="+mn-lt"/>
                <a:cs typeface="+mn-lt"/>
              </a:rPr>
              <a:t> Regions with darker shades have better access to running water, while lighter shades indicate limited access.</a:t>
            </a:r>
            <a:endParaRPr lang="en-US" sz="1600"/>
          </a:p>
          <a:p>
            <a:pPr marL="285750" indent="-285750">
              <a:buAutoNum type="arabicPeriod"/>
            </a:pPr>
            <a:r>
              <a:rPr lang="en-US" sz="1600" b="1">
                <a:ea typeface="+mn-lt"/>
                <a:cs typeface="+mn-lt"/>
              </a:rPr>
              <a:t>Access to Stable Internet Connectivity :</a:t>
            </a:r>
            <a:r>
              <a:rPr lang="en-US" sz="1600">
                <a:ea typeface="+mn-lt"/>
                <a:cs typeface="+mn-lt"/>
              </a:rPr>
              <a:t> Displays regional variations in Internet access, with darker regions showing higher connectivity levels.</a:t>
            </a:r>
            <a:endParaRPr lang="en-US" sz="1600"/>
          </a:p>
          <a:p>
            <a:pPr marL="285750" indent="-285750">
              <a:buAutoNum type="arabicPeriod"/>
            </a:pPr>
            <a:r>
              <a:rPr lang="en-US" sz="1600" b="1">
                <a:ea typeface="+mn-lt"/>
                <a:cs typeface="+mn-lt"/>
              </a:rPr>
              <a:t>Access to Stable Electrical Power :</a:t>
            </a:r>
            <a:r>
              <a:rPr lang="en-US" sz="1600">
                <a:ea typeface="+mn-lt"/>
                <a:cs typeface="+mn-lt"/>
              </a:rPr>
              <a:t> Highlights access to electrical power, with darker shades indicating regions with better infrastructure compared to those with lighter shades, which are underserved.</a:t>
            </a:r>
            <a:endParaRPr lang="en-US" sz="1600"/>
          </a:p>
          <a:p>
            <a:pPr algn="l"/>
            <a:endParaRPr lang="en-US" sz="1600"/>
          </a:p>
        </p:txBody>
      </p:sp>
      <p:pic>
        <p:nvPicPr>
          <p:cNvPr id="4" name="Picture 3" descr="A map of the united states&#10;&#10;Description automatically generated">
            <a:extLst>
              <a:ext uri="{FF2B5EF4-FFF2-40B4-BE49-F238E27FC236}">
                <a16:creationId xmlns:a16="http://schemas.microsoft.com/office/drawing/2014/main" id="{604D1AFC-94D1-2970-152B-8354D08A3730}"/>
              </a:ext>
            </a:extLst>
          </p:cNvPr>
          <p:cNvPicPr>
            <a:picLocks noChangeAspect="1"/>
          </p:cNvPicPr>
          <p:nvPr/>
        </p:nvPicPr>
        <p:blipFill>
          <a:blip r:embed="rId2"/>
          <a:stretch>
            <a:fillRect/>
          </a:stretch>
        </p:blipFill>
        <p:spPr>
          <a:xfrm>
            <a:off x="477419" y="464659"/>
            <a:ext cx="5141164" cy="2650646"/>
          </a:xfrm>
          <a:prstGeom prst="rect">
            <a:avLst/>
          </a:prstGeom>
        </p:spPr>
      </p:pic>
      <p:pic>
        <p:nvPicPr>
          <p:cNvPr id="6" name="Picture 5" descr="A map of the world&#10;&#10;Description automatically generated">
            <a:extLst>
              <a:ext uri="{FF2B5EF4-FFF2-40B4-BE49-F238E27FC236}">
                <a16:creationId xmlns:a16="http://schemas.microsoft.com/office/drawing/2014/main" id="{695CA6B2-4293-AE00-02DB-646807A9C54B}"/>
              </a:ext>
            </a:extLst>
          </p:cNvPr>
          <p:cNvPicPr>
            <a:picLocks noChangeAspect="1"/>
          </p:cNvPicPr>
          <p:nvPr/>
        </p:nvPicPr>
        <p:blipFill>
          <a:blip r:embed="rId3"/>
          <a:stretch>
            <a:fillRect/>
          </a:stretch>
        </p:blipFill>
        <p:spPr>
          <a:xfrm>
            <a:off x="5972325" y="316243"/>
            <a:ext cx="5346942" cy="2952391"/>
          </a:xfrm>
          <a:prstGeom prst="rect">
            <a:avLst/>
          </a:prstGeom>
        </p:spPr>
      </p:pic>
      <p:pic>
        <p:nvPicPr>
          <p:cNvPr id="2" name="Picture 1" descr="A map of different colored areas&#10;&#10;Description automatically generated">
            <a:extLst>
              <a:ext uri="{FF2B5EF4-FFF2-40B4-BE49-F238E27FC236}">
                <a16:creationId xmlns:a16="http://schemas.microsoft.com/office/drawing/2014/main" id="{84168713-6EE1-9E6A-8401-725193AE177A}"/>
              </a:ext>
            </a:extLst>
          </p:cNvPr>
          <p:cNvPicPr>
            <a:picLocks noChangeAspect="1"/>
          </p:cNvPicPr>
          <p:nvPr/>
        </p:nvPicPr>
        <p:blipFill>
          <a:blip r:embed="rId4"/>
          <a:stretch>
            <a:fillRect/>
          </a:stretch>
        </p:blipFill>
        <p:spPr>
          <a:xfrm>
            <a:off x="142067" y="3426484"/>
            <a:ext cx="5826245" cy="2966768"/>
          </a:xfrm>
          <a:prstGeom prst="rect">
            <a:avLst/>
          </a:prstGeom>
        </p:spPr>
      </p:pic>
    </p:spTree>
    <p:extLst>
      <p:ext uri="{BB962C8B-B14F-4D97-AF65-F5344CB8AC3E}">
        <p14:creationId xmlns:p14="http://schemas.microsoft.com/office/powerpoint/2010/main" val="1473823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67EA877-6B16-5E51-9E8C-5F5D7E9C1F50}"/>
              </a:ext>
            </a:extLst>
          </p:cNvPr>
          <p:cNvSpPr txBox="1"/>
          <p:nvPr/>
        </p:nvSpPr>
        <p:spPr>
          <a:xfrm>
            <a:off x="1371599" y="294538"/>
            <a:ext cx="9895951" cy="103366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kern="1200">
                <a:solidFill>
                  <a:srgbClr val="FFFFFF"/>
                </a:solidFill>
                <a:latin typeface="+mj-lt"/>
                <a:ea typeface="+mj-ea"/>
                <a:cs typeface="+mj-cs"/>
              </a:rPr>
              <a:t>Analysis</a:t>
            </a:r>
          </a:p>
        </p:txBody>
      </p:sp>
      <p:sp>
        <p:nvSpPr>
          <p:cNvPr id="2" name="TextBox 1">
            <a:extLst>
              <a:ext uri="{FF2B5EF4-FFF2-40B4-BE49-F238E27FC236}">
                <a16:creationId xmlns:a16="http://schemas.microsoft.com/office/drawing/2014/main" id="{D34C1ABF-0457-F9CC-1A74-7097642936C4}"/>
              </a:ext>
            </a:extLst>
          </p:cNvPr>
          <p:cNvSpPr txBox="1"/>
          <p:nvPr/>
        </p:nvSpPr>
        <p:spPr>
          <a:xfrm>
            <a:off x="1371599" y="2318197"/>
            <a:ext cx="9724031" cy="36833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r>
              <a:rPr lang="en-US" sz="1600" b="1"/>
              <a:t>Freetown:</a:t>
            </a:r>
          </a:p>
          <a:p>
            <a:pPr marL="285750" indent="-228600">
              <a:lnSpc>
                <a:spcPct val="90000"/>
              </a:lnSpc>
              <a:spcAft>
                <a:spcPts val="600"/>
              </a:spcAft>
              <a:buFont typeface="Arial" panose="020B0604020202020204" pitchFamily="34" charset="0"/>
              <a:buChar char="•"/>
            </a:pPr>
            <a:r>
              <a:rPr lang="en-US" sz="1600"/>
              <a:t>Most facilities have access to all three types of infrastructure, especially Internet connectivity (28 facilities), running water (18 facilities), and electrical power (21 facilities). This highlights Freetown as the most developed region in terms of infrastructure.</a:t>
            </a:r>
          </a:p>
          <a:p>
            <a:pPr marL="285750" indent="-228600">
              <a:lnSpc>
                <a:spcPct val="90000"/>
              </a:lnSpc>
              <a:spcAft>
                <a:spcPts val="600"/>
              </a:spcAft>
              <a:buFont typeface="Arial" panose="020B0604020202020204" pitchFamily="34" charset="0"/>
              <a:buChar char="•"/>
            </a:pPr>
            <a:r>
              <a:rPr lang="en-US" sz="1600"/>
              <a:t>Regions with Moderate Access:</a:t>
            </a:r>
          </a:p>
          <a:p>
            <a:pPr indent="-228600">
              <a:lnSpc>
                <a:spcPct val="90000"/>
              </a:lnSpc>
              <a:spcAft>
                <a:spcPts val="600"/>
              </a:spcAft>
              <a:buFont typeface="Arial" panose="020B0604020202020204" pitchFamily="34" charset="0"/>
              <a:buChar char="•"/>
            </a:pPr>
            <a:r>
              <a:rPr lang="en-US" sz="1600"/>
              <a:t>   </a:t>
            </a:r>
            <a:r>
              <a:rPr lang="en-US" sz="1600" err="1"/>
              <a:t>Kakua</a:t>
            </a:r>
            <a:r>
              <a:rPr lang="en-US" sz="1600"/>
              <a:t>: Facilities show significant access to Internet connectivity (19) but lower levels for running          water and electric power.</a:t>
            </a:r>
          </a:p>
          <a:p>
            <a:pPr indent="-228600">
              <a:lnSpc>
                <a:spcPct val="90000"/>
              </a:lnSpc>
              <a:spcAft>
                <a:spcPts val="600"/>
              </a:spcAft>
              <a:buFont typeface="Arial" panose="020B0604020202020204" pitchFamily="34" charset="0"/>
              <a:buChar char="•"/>
            </a:pPr>
            <a:r>
              <a:rPr lang="en-US" sz="1600" b="1"/>
              <a:t>Rural Western Area: </a:t>
            </a:r>
          </a:p>
          <a:p>
            <a:pPr marL="285750" indent="-228600">
              <a:lnSpc>
                <a:spcPct val="90000"/>
              </a:lnSpc>
              <a:spcAft>
                <a:spcPts val="600"/>
              </a:spcAft>
              <a:buFont typeface="Arial" panose="020B0604020202020204" pitchFamily="34" charset="0"/>
              <a:buChar char="•"/>
            </a:pPr>
            <a:r>
              <a:rPr lang="en-US" sz="1600"/>
              <a:t>Exhibits moderate access to all three infrastructure types, with Internet connectivity (17) being the highest.</a:t>
            </a:r>
          </a:p>
          <a:p>
            <a:pPr marL="285750" indent="-228600">
              <a:lnSpc>
                <a:spcPct val="90000"/>
              </a:lnSpc>
              <a:spcAft>
                <a:spcPts val="600"/>
              </a:spcAft>
              <a:buFont typeface="Arial" panose="020B0604020202020204" pitchFamily="34" charset="0"/>
              <a:buChar char="•"/>
            </a:pPr>
            <a:r>
              <a:rPr lang="en-US" sz="1600"/>
              <a:t>Regions with Limited Access:</a:t>
            </a:r>
          </a:p>
          <a:p>
            <a:pPr marL="285750" indent="-228600">
              <a:lnSpc>
                <a:spcPct val="90000"/>
              </a:lnSpc>
              <a:spcAft>
                <a:spcPts val="600"/>
              </a:spcAft>
              <a:buFont typeface="Arial" panose="020B0604020202020204" pitchFamily="34" charset="0"/>
              <a:buChar char="•"/>
            </a:pPr>
            <a:r>
              <a:rPr lang="en-US" sz="1600"/>
              <a:t>Locations such as </a:t>
            </a:r>
            <a:r>
              <a:rPr lang="en-US" sz="1600" err="1"/>
              <a:t>Badjia</a:t>
            </a:r>
            <a:r>
              <a:rPr lang="en-US" sz="1600"/>
              <a:t>, Selenga, Wonde, and </a:t>
            </a:r>
            <a:r>
              <a:rPr lang="en-US" sz="1600" err="1"/>
              <a:t>Bargbo</a:t>
            </a:r>
            <a:r>
              <a:rPr lang="en-US" sz="1600"/>
              <a:t> have very low counts across all three categories, suggesting severe infrastructural challenges.</a:t>
            </a:r>
          </a:p>
          <a:p>
            <a:pPr marL="285750" indent="-228600">
              <a:lnSpc>
                <a:spcPct val="90000"/>
              </a:lnSpc>
              <a:spcAft>
                <a:spcPts val="600"/>
              </a:spcAft>
              <a:buFont typeface="Arial" panose="020B0604020202020204" pitchFamily="34" charset="0"/>
              <a:buChar char="•"/>
            </a:pPr>
            <a:r>
              <a:rPr lang="en-US" sz="1600"/>
              <a:t>Infrastructure Gaps:</a:t>
            </a:r>
          </a:p>
          <a:p>
            <a:pPr marL="285750" indent="-228600">
              <a:lnSpc>
                <a:spcPct val="90000"/>
              </a:lnSpc>
              <a:spcAft>
                <a:spcPts val="600"/>
              </a:spcAft>
              <a:buFont typeface="Arial" panose="020B0604020202020204" pitchFamily="34" charset="0"/>
              <a:buChar char="•"/>
            </a:pPr>
            <a:r>
              <a:rPr lang="en-US" sz="1600"/>
              <a:t>Stable electrical power (red segment) is frequently the least available across locations.</a:t>
            </a:r>
          </a:p>
          <a:p>
            <a:pPr marL="285750" indent="-228600">
              <a:lnSpc>
                <a:spcPct val="90000"/>
              </a:lnSpc>
              <a:spcAft>
                <a:spcPts val="600"/>
              </a:spcAft>
              <a:buFont typeface="Arial" panose="020B0604020202020204" pitchFamily="34" charset="0"/>
              <a:buChar char="•"/>
            </a:pPr>
            <a:r>
              <a:rPr lang="en-US" sz="1600"/>
              <a:t>Access to running water (green segment) is also limited in several regions, indicating a critical area for improvement.</a:t>
            </a:r>
          </a:p>
          <a:p>
            <a:pPr indent="-228600">
              <a:lnSpc>
                <a:spcPct val="90000"/>
              </a:lnSpc>
              <a:spcAft>
                <a:spcPts val="600"/>
              </a:spcAft>
              <a:buFont typeface="Arial" panose="020B0604020202020204" pitchFamily="34" charset="0"/>
              <a:buChar char="•"/>
            </a:pPr>
            <a:endParaRPr lang="en-US" sz="1600"/>
          </a:p>
        </p:txBody>
      </p:sp>
    </p:spTree>
    <p:extLst>
      <p:ext uri="{BB962C8B-B14F-4D97-AF65-F5344CB8AC3E}">
        <p14:creationId xmlns:p14="http://schemas.microsoft.com/office/powerpoint/2010/main" val="3001517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81E04-4E2B-903E-2552-0632055B1226}"/>
              </a:ext>
            </a:extLst>
          </p:cNvPr>
          <p:cNvPicPr>
            <a:picLocks noChangeAspect="1"/>
          </p:cNvPicPr>
          <p:nvPr/>
        </p:nvPicPr>
        <p:blipFill>
          <a:blip r:embed="rId2"/>
          <a:srcRect l="14255" t="13482" r="14203"/>
          <a:stretch/>
        </p:blipFill>
        <p:spPr>
          <a:xfrm>
            <a:off x="84780" y="-26887"/>
            <a:ext cx="8277271" cy="6256238"/>
          </a:xfrm>
          <a:prstGeom prst="rect">
            <a:avLst/>
          </a:prstGeom>
        </p:spPr>
      </p:pic>
      <p:graphicFrame>
        <p:nvGraphicFramePr>
          <p:cNvPr id="9" name="Diagram 8">
            <a:extLst>
              <a:ext uri="{FF2B5EF4-FFF2-40B4-BE49-F238E27FC236}">
                <a16:creationId xmlns:a16="http://schemas.microsoft.com/office/drawing/2014/main" id="{56C99427-8D6D-AAC2-2EDC-E40038B36CF2}"/>
              </a:ext>
            </a:extLst>
          </p:cNvPr>
          <p:cNvGraphicFramePr/>
          <p:nvPr>
            <p:extLst>
              <p:ext uri="{D42A27DB-BD31-4B8C-83A1-F6EECF244321}">
                <p14:modId xmlns:p14="http://schemas.microsoft.com/office/powerpoint/2010/main" val="3563435613"/>
              </p:ext>
            </p:extLst>
          </p:nvPr>
        </p:nvGraphicFramePr>
        <p:xfrm>
          <a:off x="8521057" y="514350"/>
          <a:ext cx="3604163" cy="590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5214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FE63A-9DC5-4192-D959-F34E67CC2A24}"/>
              </a:ext>
            </a:extLst>
          </p:cNvPr>
          <p:cNvSpPr txBox="1"/>
          <p:nvPr/>
        </p:nvSpPr>
        <p:spPr>
          <a:xfrm>
            <a:off x="-2159" y="138098"/>
            <a:ext cx="1170179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D0D0D"/>
                </a:solidFill>
                <a:latin typeface="Aptos Display"/>
              </a:rPr>
              <a:t>Prepare a table with all the new cases (data elements) f</a:t>
            </a:r>
            <a:r>
              <a:rPr lang="en-US" sz="2400" b="1">
                <a:solidFill>
                  <a:srgbClr val="0D0D0D"/>
                </a:solidFill>
                <a:latin typeface="Aptos Display"/>
              </a:rPr>
              <a:t>or each month of 2023 and 2024 by the district</a:t>
            </a:r>
            <a:r>
              <a:rPr lang="en-US" sz="2400">
                <a:solidFill>
                  <a:srgbClr val="0D0D0D"/>
                </a:solidFill>
                <a:latin typeface="Aptos Display"/>
              </a:rPr>
              <a:t>. By using </a:t>
            </a:r>
            <a:r>
              <a:rPr lang="en-US" sz="2400" b="1">
                <a:solidFill>
                  <a:srgbClr val="0D0D0D"/>
                </a:solidFill>
                <a:latin typeface="Aptos Display"/>
              </a:rPr>
              <a:t>ANOVA</a:t>
            </a:r>
            <a:r>
              <a:rPr lang="en-US" sz="2400">
                <a:solidFill>
                  <a:srgbClr val="0D0D0D"/>
                </a:solidFill>
                <a:latin typeface="Aptos Display"/>
              </a:rPr>
              <a:t>, test the hypothesis that the occurrence of </a:t>
            </a:r>
            <a:r>
              <a:rPr lang="en-US" sz="2400" b="1">
                <a:solidFill>
                  <a:srgbClr val="0D0D0D"/>
                </a:solidFill>
                <a:latin typeface="Aptos Display"/>
              </a:rPr>
              <a:t>Malaria </a:t>
            </a:r>
            <a:r>
              <a:rPr lang="en-US" sz="2400">
                <a:solidFill>
                  <a:srgbClr val="0D0D0D"/>
                </a:solidFill>
                <a:latin typeface="Aptos Display"/>
              </a:rPr>
              <a:t>(using treated as a conduit) is predictable from the occurrence of other </a:t>
            </a:r>
            <a:r>
              <a:rPr lang="en-US" sz="2400" b="1">
                <a:solidFill>
                  <a:srgbClr val="0D0D0D"/>
                </a:solidFill>
                <a:latin typeface="Aptos Display"/>
              </a:rPr>
              <a:t>vector-borne diseases</a:t>
            </a:r>
            <a:r>
              <a:rPr lang="en-US" sz="2400">
                <a:solidFill>
                  <a:srgbClr val="0D0D0D"/>
                </a:solidFill>
                <a:latin typeface="Aptos Display"/>
              </a:rPr>
              <a:t>.</a:t>
            </a:r>
            <a:br>
              <a:rPr lang="en-US" sz="3200">
                <a:latin typeface="Aptos Display"/>
              </a:rPr>
            </a:br>
            <a:r>
              <a:rPr lang="en-US" sz="3600">
                <a:solidFill>
                  <a:srgbClr val="0D0D0D"/>
                </a:solidFill>
                <a:latin typeface="Aptos Display"/>
              </a:rPr>
              <a:t> </a:t>
            </a:r>
            <a:endParaRPr lang="en-US" sz="3600">
              <a:latin typeface="Aptos Display"/>
            </a:endParaRPr>
          </a:p>
        </p:txBody>
      </p:sp>
      <p:sp>
        <p:nvSpPr>
          <p:cNvPr id="3" name="TextBox 2">
            <a:extLst>
              <a:ext uri="{FF2B5EF4-FFF2-40B4-BE49-F238E27FC236}">
                <a16:creationId xmlns:a16="http://schemas.microsoft.com/office/drawing/2014/main" id="{BAC92DEC-A8DF-6951-6258-9EF71CAEF035}"/>
              </a:ext>
            </a:extLst>
          </p:cNvPr>
          <p:cNvSpPr txBox="1"/>
          <p:nvPr/>
        </p:nvSpPr>
        <p:spPr>
          <a:xfrm>
            <a:off x="-5793" y="1161656"/>
            <a:ext cx="713258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u="sng"/>
              <a:t>Procedure:</a:t>
            </a:r>
          </a:p>
          <a:p>
            <a:r>
              <a:rPr lang="en-US"/>
              <a:t>In the "Data Visualizer" App in DHIS2</a:t>
            </a:r>
          </a:p>
          <a:p>
            <a:pPr marL="285750" indent="-285750">
              <a:buFont typeface="Arial"/>
              <a:buChar char="•"/>
            </a:pPr>
            <a:r>
              <a:rPr lang="en-US" b="1"/>
              <a:t>Data:</a:t>
            </a:r>
          </a:p>
          <a:p>
            <a:pPr marL="742950" lvl="1" indent="-285750">
              <a:buFont typeface="Courier New"/>
              <a:buChar char="o"/>
            </a:pPr>
            <a:r>
              <a:rPr lang="en-US" b="1"/>
              <a:t>Data Item:</a:t>
            </a:r>
            <a:r>
              <a:rPr lang="en-US"/>
              <a:t> "Data Elements"</a:t>
            </a:r>
          </a:p>
          <a:p>
            <a:pPr marL="1200150" lvl="2" indent="-285750">
              <a:buFont typeface="Wingdings"/>
              <a:buChar char="§"/>
            </a:pPr>
            <a:r>
              <a:rPr lang="en-US"/>
              <a:t>Schistosomiasis new</a:t>
            </a:r>
          </a:p>
          <a:p>
            <a:pPr marL="1200150" lvl="2" indent="-285750">
              <a:buFont typeface="Wingdings"/>
              <a:buChar char="§"/>
            </a:pPr>
            <a:r>
              <a:rPr lang="en-US"/>
              <a:t>Yellow fever new</a:t>
            </a:r>
          </a:p>
          <a:p>
            <a:pPr marL="1200150" lvl="2" indent="-285750">
              <a:buFont typeface="Wingdings"/>
              <a:buChar char="§"/>
            </a:pPr>
            <a:r>
              <a:rPr lang="en-US"/>
              <a:t>Onchocerciasis new</a:t>
            </a:r>
          </a:p>
          <a:p>
            <a:pPr marL="1200150" lvl="2" indent="-285750">
              <a:buFont typeface="Wingdings"/>
              <a:buChar char="§"/>
            </a:pPr>
            <a:r>
              <a:rPr lang="en-US"/>
              <a:t>Malaria treated new = </a:t>
            </a:r>
          </a:p>
          <a:p>
            <a:pPr marL="1200150" lvl="2" indent="-285750">
              <a:buFont typeface="Wingdings"/>
              <a:buChar char="§"/>
            </a:pPr>
            <a:r>
              <a:rPr lang="en-US" b="1"/>
              <a:t>Calculation:</a:t>
            </a:r>
          </a:p>
          <a:p>
            <a:pPr marL="1657350" lvl="1" indent="-285750">
              <a:buFont typeface="Courier New"/>
              <a:buChar char="o"/>
            </a:pPr>
            <a:r>
              <a:rPr lang="en-US"/>
              <a:t>Malaria treated at PHU with ACT &lt; 24 </a:t>
            </a:r>
            <a:r>
              <a:rPr lang="en-US" err="1"/>
              <a:t>hrs</a:t>
            </a:r>
            <a:r>
              <a:rPr lang="en-US"/>
              <a:t> new +</a:t>
            </a:r>
          </a:p>
          <a:p>
            <a:pPr marL="1657350" lvl="3" indent="-285750">
              <a:buFont typeface="Wingdings"/>
              <a:buChar char="§"/>
            </a:pPr>
            <a:r>
              <a:rPr lang="en-US"/>
              <a:t>Malaria treated at PHU with ACT &gt; 24 </a:t>
            </a:r>
            <a:r>
              <a:rPr lang="en-US" err="1"/>
              <a:t>hrs</a:t>
            </a:r>
            <a:r>
              <a:rPr lang="en-US"/>
              <a:t> new +</a:t>
            </a:r>
          </a:p>
          <a:p>
            <a:pPr marL="1657350" lvl="3" indent="-285750">
              <a:buFont typeface="Wingdings"/>
              <a:buChar char="§"/>
            </a:pPr>
            <a:r>
              <a:rPr lang="en-US"/>
              <a:t>Malaria treated at PHU without ACT &lt; 24 </a:t>
            </a:r>
            <a:r>
              <a:rPr lang="en-US" err="1"/>
              <a:t>hrs</a:t>
            </a:r>
            <a:r>
              <a:rPr lang="en-US"/>
              <a:t> new +</a:t>
            </a:r>
          </a:p>
          <a:p>
            <a:pPr marL="1657350" lvl="3" indent="-285750">
              <a:buFont typeface="Wingdings"/>
              <a:buChar char="§"/>
            </a:pPr>
            <a:r>
              <a:rPr lang="en-US"/>
              <a:t>Malaria treated at PHU without ACT &gt; 24 </a:t>
            </a:r>
            <a:r>
              <a:rPr lang="en-US" err="1"/>
              <a:t>hrs</a:t>
            </a:r>
            <a:r>
              <a:rPr lang="en-US"/>
              <a:t> new +</a:t>
            </a:r>
          </a:p>
          <a:p>
            <a:pPr marL="1657350" lvl="3" indent="-285750">
              <a:buFont typeface="Wingdings"/>
              <a:buChar char="§"/>
            </a:pPr>
            <a:r>
              <a:rPr lang="en-US"/>
              <a:t>Malaria treated in community with ACT &lt;24 </a:t>
            </a:r>
            <a:r>
              <a:rPr lang="en-US" err="1"/>
              <a:t>hrs</a:t>
            </a:r>
            <a:r>
              <a:rPr lang="en-US"/>
              <a:t> new +</a:t>
            </a:r>
          </a:p>
          <a:p>
            <a:pPr marL="1657350" lvl="3" indent="-285750">
              <a:buFont typeface="Wingdings"/>
              <a:buChar char="§"/>
            </a:pPr>
            <a:r>
              <a:rPr lang="en-US"/>
              <a:t>Malaria treated in community with ACT &gt;24 </a:t>
            </a:r>
            <a:r>
              <a:rPr lang="en-US" err="1"/>
              <a:t>hrs</a:t>
            </a:r>
            <a:r>
              <a:rPr lang="en-US"/>
              <a:t> new +</a:t>
            </a:r>
          </a:p>
          <a:p>
            <a:pPr marL="742950" lvl="1" indent="-285750">
              <a:buFont typeface="Courier New"/>
              <a:buChar char="o"/>
            </a:pPr>
            <a:r>
              <a:rPr lang="en-US" b="1"/>
              <a:t>Period</a:t>
            </a:r>
            <a:r>
              <a:rPr lang="en-US"/>
              <a:t>:  Fixed Period – Monthly – January 2023 -December 2024</a:t>
            </a:r>
          </a:p>
          <a:p>
            <a:pPr marL="742950" lvl="1" indent="-285750">
              <a:buFont typeface="Courier New"/>
              <a:buChar char="o"/>
            </a:pPr>
            <a:r>
              <a:rPr lang="en-US" b="1"/>
              <a:t>Organization Unit:</a:t>
            </a:r>
            <a:r>
              <a:rPr lang="en-US"/>
              <a:t> Sierra Leone</a:t>
            </a:r>
          </a:p>
          <a:p>
            <a:pPr marL="742950" lvl="1" indent="-285750">
              <a:buFont typeface="Courier New"/>
              <a:buChar char="o"/>
            </a:pPr>
            <a:r>
              <a:rPr lang="en-US" b="1"/>
              <a:t>Visualization:</a:t>
            </a:r>
            <a:r>
              <a:rPr lang="en-US"/>
              <a:t> Pivot Table</a:t>
            </a:r>
          </a:p>
          <a:p>
            <a:pPr marL="742950" lvl="1" indent="-285750">
              <a:buFont typeface="Courier New"/>
              <a:buChar char="o"/>
            </a:pPr>
            <a:endParaRPr lang="en-US"/>
          </a:p>
        </p:txBody>
      </p:sp>
      <p:pic>
        <p:nvPicPr>
          <p:cNvPr id="4" name="Picture 3" descr="A screenshot of a table&#10;&#10;Description automatically generated">
            <a:extLst>
              <a:ext uri="{FF2B5EF4-FFF2-40B4-BE49-F238E27FC236}">
                <a16:creationId xmlns:a16="http://schemas.microsoft.com/office/drawing/2014/main" id="{6B53D218-2441-9272-012F-605A7236FA8F}"/>
              </a:ext>
            </a:extLst>
          </p:cNvPr>
          <p:cNvPicPr>
            <a:picLocks noChangeAspect="1"/>
          </p:cNvPicPr>
          <p:nvPr/>
        </p:nvPicPr>
        <p:blipFill>
          <a:blip r:embed="rId4"/>
          <a:stretch>
            <a:fillRect/>
          </a:stretch>
        </p:blipFill>
        <p:spPr>
          <a:xfrm>
            <a:off x="7119938" y="1356725"/>
            <a:ext cx="4862316" cy="5365837"/>
          </a:xfrm>
          <a:prstGeom prst="rect">
            <a:avLst/>
          </a:prstGeom>
        </p:spPr>
      </p:pic>
    </p:spTree>
    <p:extLst>
      <p:ext uri="{BB962C8B-B14F-4D97-AF65-F5344CB8AC3E}">
        <p14:creationId xmlns:p14="http://schemas.microsoft.com/office/powerpoint/2010/main" val="4106868640"/>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omputer code&#10;&#10;Description automatically generated">
            <a:extLst>
              <a:ext uri="{FF2B5EF4-FFF2-40B4-BE49-F238E27FC236}">
                <a16:creationId xmlns:a16="http://schemas.microsoft.com/office/drawing/2014/main" id="{98DC7A1E-FD3E-3371-CD8C-34F4AE86E6C2}"/>
              </a:ext>
            </a:extLst>
          </p:cNvPr>
          <p:cNvPicPr>
            <a:picLocks noChangeAspect="1"/>
          </p:cNvPicPr>
          <p:nvPr/>
        </p:nvPicPr>
        <p:blipFill>
          <a:blip r:embed="rId3"/>
          <a:stretch>
            <a:fillRect/>
          </a:stretch>
        </p:blipFill>
        <p:spPr>
          <a:xfrm>
            <a:off x="4902157" y="1713782"/>
            <a:ext cx="7138356" cy="2261339"/>
          </a:xfrm>
          <a:prstGeom prst="rect">
            <a:avLst/>
          </a:prstGeom>
          <a:ln>
            <a:solidFill>
              <a:schemeClr val="tx1"/>
            </a:solidFill>
          </a:ln>
        </p:spPr>
      </p:pic>
      <p:sp>
        <p:nvSpPr>
          <p:cNvPr id="3" name="Content Placeholder 2">
            <a:extLst>
              <a:ext uri="{FF2B5EF4-FFF2-40B4-BE49-F238E27FC236}">
                <a16:creationId xmlns:a16="http://schemas.microsoft.com/office/drawing/2014/main" id="{CC5AC6BC-CD7A-3952-9E67-D61F0FD8413F}"/>
              </a:ext>
            </a:extLst>
          </p:cNvPr>
          <p:cNvSpPr>
            <a:spLocks noGrp="1"/>
          </p:cNvSpPr>
          <p:nvPr>
            <p:ph idx="1"/>
          </p:nvPr>
        </p:nvSpPr>
        <p:spPr>
          <a:xfrm>
            <a:off x="232775" y="176366"/>
            <a:ext cx="7373656" cy="6418132"/>
          </a:xfrm>
        </p:spPr>
        <p:txBody>
          <a:bodyPr vert="horz" lIns="91440" tIns="45720" rIns="91440" bIns="45720" rtlCol="0" anchor="t">
            <a:normAutofit fontScale="92500" lnSpcReduction="10000"/>
          </a:bodyPr>
          <a:lstStyle/>
          <a:p>
            <a:pPr marL="0" indent="0">
              <a:buNone/>
            </a:pPr>
            <a:r>
              <a:rPr lang="en-US" b="1">
                <a:solidFill>
                  <a:srgbClr val="000000"/>
                </a:solidFill>
              </a:rPr>
              <a:t>Hypotheses:</a:t>
            </a:r>
          </a:p>
          <a:p>
            <a:pPr marL="0" indent="0">
              <a:buNone/>
            </a:pPr>
            <a:r>
              <a:rPr lang="en-US">
                <a:solidFill>
                  <a:srgbClr val="000000"/>
                </a:solidFill>
              </a:rPr>
              <a:t>H0: vector diseases are independent from malaria. </a:t>
            </a:r>
            <a:endParaRPr lang="en-US"/>
          </a:p>
          <a:p>
            <a:pPr marL="0" indent="0">
              <a:buNone/>
            </a:pPr>
            <a:r>
              <a:rPr lang="en-US">
                <a:solidFill>
                  <a:srgbClr val="000000"/>
                </a:solidFill>
              </a:rPr>
              <a:t>Ha: vector diseases case number can predict number of malaria.</a:t>
            </a:r>
            <a:r>
              <a:rPr lang="en-US"/>
              <a:t> </a:t>
            </a:r>
          </a:p>
          <a:p>
            <a:pPr marL="0" indent="0">
              <a:buNone/>
            </a:pPr>
            <a:r>
              <a:rPr lang="en-US" b="1"/>
              <a:t>Test Assumptions:</a:t>
            </a:r>
          </a:p>
          <a:p>
            <a:pPr marL="0" indent="0">
              <a:buNone/>
            </a:pPr>
            <a:r>
              <a:rPr lang="en-US"/>
              <a:t>Observations are independent</a:t>
            </a:r>
          </a:p>
          <a:p>
            <a:pPr marL="0" indent="0">
              <a:buNone/>
            </a:pPr>
            <a:r>
              <a:rPr lang="en-US"/>
              <a:t>Normal distribution of residuals</a:t>
            </a:r>
          </a:p>
          <a:p>
            <a:pPr marL="0" indent="0">
              <a:buNone/>
            </a:pPr>
            <a:r>
              <a:rPr lang="en-US"/>
              <a:t>Homogeneity of variance</a:t>
            </a:r>
          </a:p>
          <a:p>
            <a:pPr marL="0" indent="0">
              <a:buNone/>
            </a:pPr>
            <a:r>
              <a:rPr lang="en-US" b="1"/>
              <a:t>Run ANOVA:</a:t>
            </a:r>
          </a:p>
          <a:p>
            <a:pPr marL="0" indent="0">
              <a:buNone/>
            </a:pPr>
            <a:r>
              <a:rPr lang="en-US" b="1"/>
              <a:t>Interpretation of ANOVA results:</a:t>
            </a:r>
          </a:p>
          <a:p>
            <a:pPr marL="457200" indent="-457200"/>
            <a:r>
              <a:rPr lang="en-US"/>
              <a:t>Since yellow fever is significant, the null hypothesis can be rejected.</a:t>
            </a:r>
          </a:p>
          <a:p>
            <a:pPr marL="457200" indent="-457200"/>
            <a:r>
              <a:rPr lang="en-US"/>
              <a:t>This suggests that there is an association between the number of new malaria cases when considering this disease.</a:t>
            </a:r>
          </a:p>
          <a:p>
            <a:pPr marL="457200" indent="-457200"/>
            <a:endParaRPr lang="en-US" b="1"/>
          </a:p>
          <a:p>
            <a:pPr marL="0" indent="0">
              <a:buNone/>
            </a:pPr>
            <a:endParaRPr lang="en-US"/>
          </a:p>
          <a:p>
            <a:pPr marL="0" indent="0">
              <a:buNone/>
            </a:pPr>
            <a:endParaRPr lang="en-US"/>
          </a:p>
          <a:p>
            <a:pPr>
              <a:buNone/>
            </a:pPr>
            <a:endParaRPr lang="en-US" sz="2400"/>
          </a:p>
          <a:p>
            <a:pPr marL="0" indent="0">
              <a:buNone/>
            </a:pPr>
            <a:endParaRPr lang="en-US"/>
          </a:p>
        </p:txBody>
      </p:sp>
      <p:pic>
        <p:nvPicPr>
          <p:cNvPr id="4" name="Picture 3" descr="A white background with black numbers and symbols&#10;&#10;Description automatically generated">
            <a:extLst>
              <a:ext uri="{FF2B5EF4-FFF2-40B4-BE49-F238E27FC236}">
                <a16:creationId xmlns:a16="http://schemas.microsoft.com/office/drawing/2014/main" id="{24EFA71B-8D54-1BC4-4701-BD5A078431B0}"/>
              </a:ext>
            </a:extLst>
          </p:cNvPr>
          <p:cNvPicPr>
            <a:picLocks noChangeAspect="1"/>
          </p:cNvPicPr>
          <p:nvPr/>
        </p:nvPicPr>
        <p:blipFill>
          <a:blip r:embed="rId4"/>
          <a:stretch>
            <a:fillRect/>
          </a:stretch>
        </p:blipFill>
        <p:spPr>
          <a:xfrm>
            <a:off x="6847041" y="4812735"/>
            <a:ext cx="4959262" cy="1616639"/>
          </a:xfrm>
          <a:prstGeom prst="rect">
            <a:avLst/>
          </a:prstGeom>
          <a:ln>
            <a:solidFill>
              <a:schemeClr val="tx1"/>
            </a:solidFill>
          </a:ln>
        </p:spPr>
      </p:pic>
    </p:spTree>
    <p:extLst>
      <p:ext uri="{BB962C8B-B14F-4D97-AF65-F5344CB8AC3E}">
        <p14:creationId xmlns:p14="http://schemas.microsoft.com/office/powerpoint/2010/main" val="631666138"/>
      </p:ext>
    </p:extLst>
  </p:cSld>
  <p:clrMapOvr>
    <a:masterClrMapping/>
  </p:clrMapOvr>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64EF3C7-C6DF-AAEA-CDE0-6C93B9503C5C}"/>
              </a:ext>
            </a:extLst>
          </p:cNvPr>
          <p:cNvSpPr txBox="1"/>
          <p:nvPr/>
        </p:nvSpPr>
        <p:spPr>
          <a:xfrm>
            <a:off x="6503158" y="649480"/>
            <a:ext cx="48624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Create a line chart of new cases of Clinical malnutrition, Diarrhoea with blood (dysentery), diarrhea with severe dehydration, diarrhea without severe dehydration - for the last 1 year in all of Sierra Leone. Describe the correlation that you may see between these diagnoses with the appropriate chart.</a:t>
            </a:r>
          </a:p>
        </p:txBody>
      </p:sp>
    </p:spTree>
    <p:extLst>
      <p:ext uri="{BB962C8B-B14F-4D97-AF65-F5344CB8AC3E}">
        <p14:creationId xmlns:p14="http://schemas.microsoft.com/office/powerpoint/2010/main" val="1537569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54BD95-5EC4-5D15-3E93-7AFCA09E1473}"/>
              </a:ext>
            </a:extLst>
          </p:cNvPr>
          <p:cNvSpPr>
            <a:spLocks noGrp="1"/>
          </p:cNvSpPr>
          <p:nvPr>
            <p:ph type="title"/>
          </p:nvPr>
        </p:nvSpPr>
        <p:spPr>
          <a:xfrm>
            <a:off x="579223" y="1612561"/>
            <a:ext cx="2880828" cy="3071906"/>
          </a:xfrm>
        </p:spPr>
        <p:txBody>
          <a:bodyPr vert="horz" lIns="91440" tIns="45720" rIns="91440" bIns="45720" rtlCol="0" anchor="t">
            <a:normAutofit/>
          </a:bodyPr>
          <a:lstStyle/>
          <a:p>
            <a:br>
              <a:rPr lang="en-US" sz="1900" kern="1200">
                <a:solidFill>
                  <a:srgbClr val="FFFFFF"/>
                </a:solidFill>
                <a:latin typeface="+mj-lt"/>
                <a:ea typeface="+mj-ea"/>
                <a:cs typeface="+mj-cs"/>
              </a:rPr>
            </a:br>
            <a:r>
              <a:rPr lang="en-US" sz="1900" kern="1200">
                <a:solidFill>
                  <a:srgbClr val="FFFFFF"/>
                </a:solidFill>
                <a:latin typeface="+mj-lt"/>
                <a:ea typeface="+mj-ea"/>
                <a:cs typeface="+mj-cs"/>
              </a:rPr>
              <a:t>There is a correlation between all cases of diarrhea and clinical malnutrition. The number of cases slightly decreases in December, gradually increases over the following months, peaks in May, and then begins to decline steadily.</a:t>
            </a:r>
          </a:p>
        </p:txBody>
      </p:sp>
      <p:pic>
        <p:nvPicPr>
          <p:cNvPr id="4" name="Content Placeholder 3" descr="A graph with numbers and lines&#10;&#10;Description automatically generated">
            <a:extLst>
              <a:ext uri="{FF2B5EF4-FFF2-40B4-BE49-F238E27FC236}">
                <a16:creationId xmlns:a16="http://schemas.microsoft.com/office/drawing/2014/main" id="{CC386807-0C65-D1FE-A34C-970127507DE3}"/>
              </a:ext>
            </a:extLst>
          </p:cNvPr>
          <p:cNvPicPr>
            <a:picLocks noGrp="1" noChangeAspect="1"/>
          </p:cNvPicPr>
          <p:nvPr>
            <p:ph idx="1"/>
          </p:nvPr>
        </p:nvPicPr>
        <p:blipFill>
          <a:blip r:embed="rId2"/>
          <a:stretch>
            <a:fillRect/>
          </a:stretch>
        </p:blipFill>
        <p:spPr>
          <a:xfrm>
            <a:off x="4502428" y="746441"/>
            <a:ext cx="7225748" cy="5365117"/>
          </a:xfrm>
          <a:prstGeom prst="rect">
            <a:avLst/>
          </a:prstGeom>
        </p:spPr>
      </p:pic>
    </p:spTree>
    <p:extLst>
      <p:ext uri="{BB962C8B-B14F-4D97-AF65-F5344CB8AC3E}">
        <p14:creationId xmlns:p14="http://schemas.microsoft.com/office/powerpoint/2010/main" val="39880652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8" name="Rectangle 3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a:extLst>
              <a:ext uri="{FF2B5EF4-FFF2-40B4-BE49-F238E27FC236}">
                <a16:creationId xmlns:a16="http://schemas.microsoft.com/office/drawing/2014/main" id="{266ADF33-13F3-E959-D5A7-4CA208ADE256}"/>
              </a:ext>
            </a:extLst>
          </p:cNvPr>
          <p:cNvSpPr>
            <a:spLocks noGrp="1"/>
          </p:cNvSpPr>
          <p:nvPr>
            <p:ph idx="1"/>
          </p:nvPr>
        </p:nvSpPr>
        <p:spPr>
          <a:xfrm>
            <a:off x="761802" y="2743200"/>
            <a:ext cx="4646905" cy="3613149"/>
          </a:xfrm>
        </p:spPr>
        <p:txBody>
          <a:bodyPr anchor="ctr">
            <a:normAutofit/>
          </a:bodyPr>
          <a:lstStyle/>
          <a:p>
            <a:r>
              <a:rPr lang="en-US" sz="2000" dirty="0">
                <a:ea typeface="+mn-lt"/>
                <a:cs typeface="+mn-lt"/>
              </a:rPr>
              <a:t>All variables have strong positive correlations with one another.</a:t>
            </a:r>
          </a:p>
          <a:p>
            <a:r>
              <a:rPr lang="en-US" sz="2000" dirty="0">
                <a:ea typeface="+mn-lt"/>
                <a:cs typeface="+mn-lt"/>
              </a:rPr>
              <a:t>The strongest correlation is between </a:t>
            </a:r>
            <a:r>
              <a:rPr lang="en-US" sz="2000" dirty="0" err="1">
                <a:ea typeface="+mn-lt"/>
                <a:cs typeface="+mn-lt"/>
              </a:rPr>
              <a:t>Diarrhoeawithblood</a:t>
            </a:r>
            <a:r>
              <a:rPr lang="en-US" sz="2000" dirty="0">
                <a:ea typeface="+mn-lt"/>
                <a:cs typeface="+mn-lt"/>
              </a:rPr>
              <a:t>(Dysentery) and </a:t>
            </a:r>
            <a:r>
              <a:rPr lang="en-US" sz="2000" dirty="0" err="1">
                <a:ea typeface="+mn-lt"/>
                <a:cs typeface="+mn-lt"/>
              </a:rPr>
              <a:t>Diarrhoeawithoutseveredehydration</a:t>
            </a:r>
            <a:r>
              <a:rPr lang="en-US" sz="2000" dirty="0">
                <a:ea typeface="+mn-lt"/>
                <a:cs typeface="+mn-lt"/>
              </a:rPr>
              <a:t> (0.96)</a:t>
            </a:r>
          </a:p>
          <a:p>
            <a:r>
              <a:rPr lang="en-US" sz="2000" dirty="0">
                <a:ea typeface="+mn-lt"/>
                <a:cs typeface="+mn-lt"/>
              </a:rPr>
              <a:t>It is deal for quantifying relationships between multiple variables, providing precise numerical measures of association.</a:t>
            </a:r>
            <a:endParaRPr lang="en-US" sz="2000" dirty="0"/>
          </a:p>
        </p:txBody>
      </p:sp>
      <p:pic>
        <p:nvPicPr>
          <p:cNvPr id="2" name="Picture 1" descr="A screenshot of a graph&#10;&#10;Description automatically generated">
            <a:extLst>
              <a:ext uri="{FF2B5EF4-FFF2-40B4-BE49-F238E27FC236}">
                <a16:creationId xmlns:a16="http://schemas.microsoft.com/office/drawing/2014/main" id="{66FB19F3-A3BD-3154-49B4-903FA20BA7AC}"/>
              </a:ext>
            </a:extLst>
          </p:cNvPr>
          <p:cNvPicPr>
            <a:picLocks noChangeAspect="1"/>
          </p:cNvPicPr>
          <p:nvPr/>
        </p:nvPicPr>
        <p:blipFill>
          <a:blip r:embed="rId2"/>
          <a:srcRect r="17907" b="-2"/>
          <a:stretch/>
        </p:blipFill>
        <p:spPr>
          <a:xfrm>
            <a:off x="6096000" y="1"/>
            <a:ext cx="6102825" cy="6858000"/>
          </a:xfrm>
          <a:prstGeom prst="rect">
            <a:avLst/>
          </a:prstGeom>
        </p:spPr>
      </p:pic>
      <p:sp>
        <p:nvSpPr>
          <p:cNvPr id="5" name="TextBox 4">
            <a:extLst>
              <a:ext uri="{FF2B5EF4-FFF2-40B4-BE49-F238E27FC236}">
                <a16:creationId xmlns:a16="http://schemas.microsoft.com/office/drawing/2014/main" id="{9C744E23-0D4E-D973-6237-26F742A9BCE1}"/>
              </a:ext>
            </a:extLst>
          </p:cNvPr>
          <p:cNvSpPr txBox="1"/>
          <p:nvPr/>
        </p:nvSpPr>
        <p:spPr>
          <a:xfrm>
            <a:off x="409832" y="986481"/>
            <a:ext cx="408184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b="1">
                <a:cs typeface="Arial"/>
              </a:rPr>
              <a:t>Correlation matrix</a:t>
            </a:r>
            <a:r>
              <a:rPr lang="en-US" sz="2400">
                <a:cs typeface="Arial"/>
              </a:rPr>
              <a:t>​</a:t>
            </a:r>
            <a:endParaRPr lang="en-US" sz="2400"/>
          </a:p>
        </p:txBody>
      </p:sp>
    </p:spTree>
    <p:extLst>
      <p:ext uri="{BB962C8B-B14F-4D97-AF65-F5344CB8AC3E}">
        <p14:creationId xmlns:p14="http://schemas.microsoft.com/office/powerpoint/2010/main" val="2410915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20CDB89-7670-4D3C-915E-1C8F99A72616}"/>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Sentiment analysis of team opinions on the two visualizations, including preferences for specific chart types.</a:t>
            </a:r>
          </a:p>
        </p:txBody>
      </p:sp>
    </p:spTree>
    <p:extLst>
      <p:ext uri="{BB962C8B-B14F-4D97-AF65-F5344CB8AC3E}">
        <p14:creationId xmlns:p14="http://schemas.microsoft.com/office/powerpoint/2010/main" val="4204770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746E98-033F-3480-6927-AA00AD5A07C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100" kern="1200">
                <a:solidFill>
                  <a:srgbClr val="FFFFFF"/>
                </a:solidFill>
                <a:latin typeface="+mj-lt"/>
                <a:ea typeface="+mj-ea"/>
                <a:cs typeface="+mj-cs"/>
              </a:rPr>
              <a:t>We used the reticulate package to perform sentimental analysis of the team's opinions</a:t>
            </a:r>
          </a:p>
        </p:txBody>
      </p:sp>
      <p:pic>
        <p:nvPicPr>
          <p:cNvPr id="4" name="Content Placeholder 3" descr="A white rectangular object with a black border&#10;&#10;Description automatically generated">
            <a:extLst>
              <a:ext uri="{FF2B5EF4-FFF2-40B4-BE49-F238E27FC236}">
                <a16:creationId xmlns:a16="http://schemas.microsoft.com/office/drawing/2014/main" id="{DC607384-F825-1225-121B-6C3AE7F0A9FA}"/>
              </a:ext>
            </a:extLst>
          </p:cNvPr>
          <p:cNvPicPr>
            <a:picLocks noGrp="1" noChangeAspect="1"/>
          </p:cNvPicPr>
          <p:nvPr>
            <p:ph idx="1"/>
          </p:nvPr>
        </p:nvPicPr>
        <p:blipFill>
          <a:blip r:embed="rId2"/>
          <a:srcRect l="-37" t="-99" r="63126"/>
          <a:stretch/>
        </p:blipFill>
        <p:spPr>
          <a:xfrm>
            <a:off x="3027382" y="1966293"/>
            <a:ext cx="6137235" cy="4452160"/>
          </a:xfrm>
          <a:prstGeom prst="rect">
            <a:avLst/>
          </a:prstGeom>
        </p:spPr>
      </p:pic>
    </p:spTree>
    <p:extLst>
      <p:ext uri="{BB962C8B-B14F-4D97-AF65-F5344CB8AC3E}">
        <p14:creationId xmlns:p14="http://schemas.microsoft.com/office/powerpoint/2010/main" val="3524389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05FF-93A1-DA24-609B-400C78D6ACD0}"/>
              </a:ext>
            </a:extLst>
          </p:cNvPr>
          <p:cNvSpPr>
            <a:spLocks noGrp="1"/>
          </p:cNvSpPr>
          <p:nvPr>
            <p:ph type="title"/>
          </p:nvPr>
        </p:nvSpPr>
        <p:spPr>
          <a:xfrm>
            <a:off x="4119" y="4720"/>
            <a:ext cx="5109519" cy="1346157"/>
          </a:xfrm>
        </p:spPr>
        <p:txBody>
          <a:bodyPr/>
          <a:lstStyle/>
          <a:p>
            <a:pPr algn="ctr"/>
            <a:r>
              <a:rPr lang="en-US"/>
              <a:t>Cont......</a:t>
            </a:r>
          </a:p>
        </p:txBody>
      </p:sp>
      <p:graphicFrame>
        <p:nvGraphicFramePr>
          <p:cNvPr id="12" name="Table 11">
            <a:extLst>
              <a:ext uri="{FF2B5EF4-FFF2-40B4-BE49-F238E27FC236}">
                <a16:creationId xmlns:a16="http://schemas.microsoft.com/office/drawing/2014/main" id="{5ED4FFE9-C26A-2FFD-79D4-C8C2F6856242}"/>
              </a:ext>
            </a:extLst>
          </p:cNvPr>
          <p:cNvGraphicFramePr>
            <a:graphicFrameLocks noGrp="1"/>
          </p:cNvGraphicFramePr>
          <p:nvPr>
            <p:extLst>
              <p:ext uri="{D42A27DB-BD31-4B8C-83A1-F6EECF244321}">
                <p14:modId xmlns:p14="http://schemas.microsoft.com/office/powerpoint/2010/main" val="1442493269"/>
              </p:ext>
            </p:extLst>
          </p:nvPr>
        </p:nvGraphicFramePr>
        <p:xfrm>
          <a:off x="1568896" y="3863052"/>
          <a:ext cx="9510356" cy="2123440"/>
        </p:xfrm>
        <a:graphic>
          <a:graphicData uri="http://schemas.openxmlformats.org/drawingml/2006/table">
            <a:tbl>
              <a:tblPr firstRow="1" bandRow="1">
                <a:tableStyleId>{5C22544A-7EE6-4342-B048-85BDC9FD1C3A}</a:tableStyleId>
              </a:tblPr>
              <a:tblGrid>
                <a:gridCol w="4755178">
                  <a:extLst>
                    <a:ext uri="{9D8B030D-6E8A-4147-A177-3AD203B41FA5}">
                      <a16:colId xmlns:a16="http://schemas.microsoft.com/office/drawing/2014/main" val="14319213"/>
                    </a:ext>
                  </a:extLst>
                </a:gridCol>
                <a:gridCol w="4755178">
                  <a:extLst>
                    <a:ext uri="{9D8B030D-6E8A-4147-A177-3AD203B41FA5}">
                      <a16:colId xmlns:a16="http://schemas.microsoft.com/office/drawing/2014/main" val="1118624913"/>
                    </a:ext>
                  </a:extLst>
                </a:gridCol>
              </a:tblGrid>
              <a:tr h="370840">
                <a:tc gridSpan="2">
                  <a:txBody>
                    <a:bodyPr/>
                    <a:lstStyle/>
                    <a:p>
                      <a:pPr algn="ctr"/>
                      <a:r>
                        <a:rPr lang="en-US"/>
                        <a:t>Question 8</a:t>
                      </a:r>
                    </a:p>
                  </a:txBody>
                  <a:tcPr/>
                </a:tc>
                <a:tc hMerge="1">
                  <a:txBody>
                    <a:bodyPr/>
                    <a:lstStyle/>
                    <a:p>
                      <a:endParaRPr lang="en-US"/>
                    </a:p>
                  </a:txBody>
                  <a:tcPr/>
                </a:tc>
                <a:extLst>
                  <a:ext uri="{0D108BD9-81ED-4DB2-BD59-A6C34878D82A}">
                    <a16:rowId xmlns:a16="http://schemas.microsoft.com/office/drawing/2014/main" val="824849840"/>
                  </a:ext>
                </a:extLst>
              </a:tr>
              <a:tr h="370840">
                <a:tc>
                  <a:txBody>
                    <a:bodyPr/>
                    <a:lstStyle/>
                    <a:p>
                      <a:r>
                        <a:rPr lang="en-US"/>
                        <a:t>Positives </a:t>
                      </a:r>
                    </a:p>
                  </a:txBody>
                  <a:tcPr/>
                </a:tc>
                <a:tc>
                  <a:txBody>
                    <a:bodyPr/>
                    <a:lstStyle/>
                    <a:p>
                      <a:r>
                        <a:rPr lang="en-US"/>
                        <a:t>15</a:t>
                      </a:r>
                    </a:p>
                  </a:txBody>
                  <a:tcPr/>
                </a:tc>
                <a:extLst>
                  <a:ext uri="{0D108BD9-81ED-4DB2-BD59-A6C34878D82A}">
                    <a16:rowId xmlns:a16="http://schemas.microsoft.com/office/drawing/2014/main" val="215186203"/>
                  </a:ext>
                </a:extLst>
              </a:tr>
              <a:tr h="370840">
                <a:tc>
                  <a:txBody>
                    <a:bodyPr/>
                    <a:lstStyle/>
                    <a:p>
                      <a:r>
                        <a:rPr lang="en-US"/>
                        <a:t>Negatives</a:t>
                      </a:r>
                    </a:p>
                  </a:txBody>
                  <a:tcPr/>
                </a:tc>
                <a:tc>
                  <a:txBody>
                    <a:bodyPr/>
                    <a:lstStyle/>
                    <a:p>
                      <a:r>
                        <a:rPr lang="en-US"/>
                        <a:t>6</a:t>
                      </a:r>
                    </a:p>
                  </a:txBody>
                  <a:tcPr/>
                </a:tc>
                <a:extLst>
                  <a:ext uri="{0D108BD9-81ED-4DB2-BD59-A6C34878D82A}">
                    <a16:rowId xmlns:a16="http://schemas.microsoft.com/office/drawing/2014/main" val="986938792"/>
                  </a:ext>
                </a:extLst>
              </a:tr>
              <a:tr h="370840">
                <a:tc>
                  <a:txBody>
                    <a:bodyPr/>
                    <a:lstStyle/>
                    <a:p>
                      <a:r>
                        <a:rPr lang="en-US"/>
                        <a:t>Average Score</a:t>
                      </a:r>
                    </a:p>
                  </a:txBody>
                  <a:tcPr/>
                </a:tc>
                <a:tc>
                  <a:txBody>
                    <a:bodyPr/>
                    <a:lstStyle/>
                    <a:p>
                      <a:r>
                        <a:rPr lang="en-US"/>
                        <a:t>0.949</a:t>
                      </a:r>
                    </a:p>
                  </a:txBody>
                  <a:tcPr/>
                </a:tc>
                <a:extLst>
                  <a:ext uri="{0D108BD9-81ED-4DB2-BD59-A6C34878D82A}">
                    <a16:rowId xmlns:a16="http://schemas.microsoft.com/office/drawing/2014/main" val="1779069927"/>
                  </a:ext>
                </a:extLst>
              </a:tr>
              <a:tr h="370839">
                <a:tc gridSpan="2">
                  <a:txBody>
                    <a:bodyPr/>
                    <a:lstStyle/>
                    <a:p>
                      <a:pPr lvl="0">
                        <a:buNone/>
                      </a:pPr>
                      <a:r>
                        <a:rPr lang="en-US" sz="1800" b="1" i="0" u="none" strike="noStrike" noProof="0">
                          <a:latin typeface="Aptos"/>
                        </a:rPr>
                        <a:t>Conclusion:</a:t>
                      </a:r>
                      <a:r>
                        <a:rPr lang="en-US" sz="1800" b="0" i="0" u="none" strike="noStrike" noProof="0">
                          <a:latin typeface="Aptos"/>
                        </a:rPr>
                        <a:t> The line chart preference for the group members is predominantly positive with an average confidence score of 0.949.</a:t>
                      </a:r>
                      <a:endParaRPr lang="en-US" sz="1800">
                        <a:latin typeface="Aptos"/>
                      </a:endParaRPr>
                    </a:p>
                  </a:txBody>
                  <a:tcPr/>
                </a:tc>
                <a:tc hMerge="1">
                  <a:txBody>
                    <a:bodyPr/>
                    <a:lstStyle/>
                    <a:p>
                      <a:endParaRPr lang="en-US"/>
                    </a:p>
                  </a:txBody>
                  <a:tcPr/>
                </a:tc>
                <a:extLst>
                  <a:ext uri="{0D108BD9-81ED-4DB2-BD59-A6C34878D82A}">
                    <a16:rowId xmlns:a16="http://schemas.microsoft.com/office/drawing/2014/main" val="2350850320"/>
                  </a:ext>
                </a:extLst>
              </a:tr>
            </a:tbl>
          </a:graphicData>
        </a:graphic>
      </p:graphicFrame>
      <p:graphicFrame>
        <p:nvGraphicFramePr>
          <p:cNvPr id="14" name="Table 13">
            <a:extLst>
              <a:ext uri="{FF2B5EF4-FFF2-40B4-BE49-F238E27FC236}">
                <a16:creationId xmlns:a16="http://schemas.microsoft.com/office/drawing/2014/main" id="{7462334D-022F-63EB-9C79-349B19EC60B4}"/>
              </a:ext>
            </a:extLst>
          </p:cNvPr>
          <p:cNvGraphicFramePr>
            <a:graphicFrameLocks noGrp="1"/>
          </p:cNvGraphicFramePr>
          <p:nvPr>
            <p:extLst>
              <p:ext uri="{D42A27DB-BD31-4B8C-83A1-F6EECF244321}">
                <p14:modId xmlns:p14="http://schemas.microsoft.com/office/powerpoint/2010/main" val="1058732986"/>
              </p:ext>
            </p:extLst>
          </p:nvPr>
        </p:nvGraphicFramePr>
        <p:xfrm>
          <a:off x="1565188" y="1318055"/>
          <a:ext cx="9522894" cy="2323290"/>
        </p:xfrm>
        <a:graphic>
          <a:graphicData uri="http://schemas.openxmlformats.org/drawingml/2006/table">
            <a:tbl>
              <a:tblPr firstRow="1" bandRow="1">
                <a:tableStyleId>{5C22544A-7EE6-4342-B048-85BDC9FD1C3A}</a:tableStyleId>
              </a:tblPr>
              <a:tblGrid>
                <a:gridCol w="4873475">
                  <a:extLst>
                    <a:ext uri="{9D8B030D-6E8A-4147-A177-3AD203B41FA5}">
                      <a16:colId xmlns:a16="http://schemas.microsoft.com/office/drawing/2014/main" val="2975993434"/>
                    </a:ext>
                  </a:extLst>
                </a:gridCol>
                <a:gridCol w="4649419">
                  <a:extLst>
                    <a:ext uri="{9D8B030D-6E8A-4147-A177-3AD203B41FA5}">
                      <a16:colId xmlns:a16="http://schemas.microsoft.com/office/drawing/2014/main" val="1829609919"/>
                    </a:ext>
                  </a:extLst>
                </a:gridCol>
              </a:tblGrid>
              <a:tr h="439150">
                <a:tc gridSpan="2">
                  <a:txBody>
                    <a:bodyPr/>
                    <a:lstStyle/>
                    <a:p>
                      <a:pPr algn="ctr"/>
                      <a:r>
                        <a:rPr lang="en-US"/>
                        <a:t>Question 3</a:t>
                      </a:r>
                    </a:p>
                  </a:txBody>
                  <a:tcPr/>
                </a:tc>
                <a:tc hMerge="1">
                  <a:txBody>
                    <a:bodyPr/>
                    <a:lstStyle/>
                    <a:p>
                      <a:endParaRPr lang="en-US"/>
                    </a:p>
                  </a:txBody>
                  <a:tcPr/>
                </a:tc>
                <a:extLst>
                  <a:ext uri="{0D108BD9-81ED-4DB2-BD59-A6C34878D82A}">
                    <a16:rowId xmlns:a16="http://schemas.microsoft.com/office/drawing/2014/main" val="4102267054"/>
                  </a:ext>
                </a:extLst>
              </a:tr>
              <a:tr h="439150">
                <a:tc>
                  <a:txBody>
                    <a:bodyPr/>
                    <a:lstStyle/>
                    <a:p>
                      <a:r>
                        <a:rPr lang="en-US"/>
                        <a:t>Positives</a:t>
                      </a:r>
                    </a:p>
                  </a:txBody>
                  <a:tcPr/>
                </a:tc>
                <a:tc>
                  <a:txBody>
                    <a:bodyPr/>
                    <a:lstStyle/>
                    <a:p>
                      <a:r>
                        <a:rPr lang="en-US"/>
                        <a:t>11</a:t>
                      </a:r>
                    </a:p>
                  </a:txBody>
                  <a:tcPr/>
                </a:tc>
                <a:extLst>
                  <a:ext uri="{0D108BD9-81ED-4DB2-BD59-A6C34878D82A}">
                    <a16:rowId xmlns:a16="http://schemas.microsoft.com/office/drawing/2014/main" val="3837813846"/>
                  </a:ext>
                </a:extLst>
              </a:tr>
              <a:tr h="354698">
                <a:tc>
                  <a:txBody>
                    <a:bodyPr/>
                    <a:lstStyle/>
                    <a:p>
                      <a:r>
                        <a:rPr lang="en-US"/>
                        <a:t>Negatives</a:t>
                      </a:r>
                    </a:p>
                  </a:txBody>
                  <a:tcPr/>
                </a:tc>
                <a:tc>
                  <a:txBody>
                    <a:bodyPr/>
                    <a:lstStyle/>
                    <a:p>
                      <a:r>
                        <a:rPr lang="en-US"/>
                        <a:t>10</a:t>
                      </a:r>
                    </a:p>
                  </a:txBody>
                  <a:tcPr/>
                </a:tc>
                <a:extLst>
                  <a:ext uri="{0D108BD9-81ED-4DB2-BD59-A6C34878D82A}">
                    <a16:rowId xmlns:a16="http://schemas.microsoft.com/office/drawing/2014/main" val="1269727395"/>
                  </a:ext>
                </a:extLst>
              </a:tr>
              <a:tr h="439150">
                <a:tc>
                  <a:txBody>
                    <a:bodyPr/>
                    <a:lstStyle/>
                    <a:p>
                      <a:r>
                        <a:rPr lang="en-US"/>
                        <a:t>Average Score</a:t>
                      </a:r>
                    </a:p>
                  </a:txBody>
                  <a:tcPr/>
                </a:tc>
                <a:tc>
                  <a:txBody>
                    <a:bodyPr/>
                    <a:lstStyle/>
                    <a:p>
                      <a:r>
                        <a:rPr lang="en-US"/>
                        <a:t>0.938</a:t>
                      </a:r>
                    </a:p>
                  </a:txBody>
                  <a:tcPr/>
                </a:tc>
                <a:extLst>
                  <a:ext uri="{0D108BD9-81ED-4DB2-BD59-A6C34878D82A}">
                    <a16:rowId xmlns:a16="http://schemas.microsoft.com/office/drawing/2014/main" val="1629819947"/>
                  </a:ext>
                </a:extLst>
              </a:tr>
              <a:tr h="439150">
                <a:tc gridSpan="2">
                  <a:txBody>
                    <a:bodyPr/>
                    <a:lstStyle/>
                    <a:p>
                      <a:pPr lvl="0">
                        <a:buNone/>
                      </a:pPr>
                      <a:r>
                        <a:rPr lang="en-US" b="1"/>
                        <a:t>Conclusion: </a:t>
                      </a:r>
                      <a:r>
                        <a:rPr lang="en-US"/>
                        <a:t>The map preference for the group members is predominantly positive with an average confidence score of 0.938</a:t>
                      </a:r>
                    </a:p>
                  </a:txBody>
                  <a:tcPr/>
                </a:tc>
                <a:tc hMerge="1">
                  <a:txBody>
                    <a:bodyPr/>
                    <a:lstStyle/>
                    <a:p>
                      <a:endParaRPr lang="en-US"/>
                    </a:p>
                  </a:txBody>
                  <a:tcPr/>
                </a:tc>
                <a:extLst>
                  <a:ext uri="{0D108BD9-81ED-4DB2-BD59-A6C34878D82A}">
                    <a16:rowId xmlns:a16="http://schemas.microsoft.com/office/drawing/2014/main" val="4156077701"/>
                  </a:ext>
                </a:extLst>
              </a:tr>
            </a:tbl>
          </a:graphicData>
        </a:graphic>
      </p:graphicFrame>
    </p:spTree>
    <p:extLst>
      <p:ext uri="{BB962C8B-B14F-4D97-AF65-F5344CB8AC3E}">
        <p14:creationId xmlns:p14="http://schemas.microsoft.com/office/powerpoint/2010/main" val="41502653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774163-7D48-037B-FB80-0CCB565686FC}"/>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1300" kern="1200">
                <a:solidFill>
                  <a:srgbClr val="FFFFFF"/>
                </a:solidFill>
                <a:latin typeface="+mj-lt"/>
                <a:ea typeface="+mj-ea"/>
                <a:cs typeface="+mj-cs"/>
              </a:rPr>
              <a:t>Create a map of locations of malaria case registrations in the last 12 months in the Bo district. 2. Create another map of Inpatient morbidity and mortality over the last 12 months in Bo district. Using these maps as images, and a clustering algorithm, describe the clusters and their relationship within a map or between the two maps using any nearness metric.</a:t>
            </a:r>
            <a:br>
              <a:rPr lang="en-US" sz="1300" kern="1200">
                <a:solidFill>
                  <a:srgbClr val="FFFFFF"/>
                </a:solidFill>
                <a:latin typeface="+mj-lt"/>
                <a:ea typeface="+mj-ea"/>
                <a:cs typeface="+mj-cs"/>
              </a:rPr>
            </a:br>
            <a:r>
              <a:rPr lang="en-US" sz="1300" kern="1200">
                <a:solidFill>
                  <a:srgbClr val="FFFFFF"/>
                </a:solidFill>
                <a:latin typeface="+mj-lt"/>
                <a:ea typeface="+mj-ea"/>
                <a:cs typeface="+mj-cs"/>
              </a:rPr>
              <a:t> </a:t>
            </a:r>
          </a:p>
        </p:txBody>
      </p:sp>
      <p:pic>
        <p:nvPicPr>
          <p:cNvPr id="8" name="Content Placeholder 7" descr="A map of different colored areas&#10;&#10;Description automatically generated">
            <a:extLst>
              <a:ext uri="{FF2B5EF4-FFF2-40B4-BE49-F238E27FC236}">
                <a16:creationId xmlns:a16="http://schemas.microsoft.com/office/drawing/2014/main" id="{FD78431C-1F31-D52A-5AEB-BE15CBCBDBF1}"/>
              </a:ext>
            </a:extLst>
          </p:cNvPr>
          <p:cNvPicPr>
            <a:picLocks noGrp="1" noChangeAspect="1"/>
          </p:cNvPicPr>
          <p:nvPr>
            <p:ph idx="1"/>
          </p:nvPr>
        </p:nvPicPr>
        <p:blipFill>
          <a:blip r:embed="rId4"/>
          <a:stretch>
            <a:fillRect/>
          </a:stretch>
        </p:blipFill>
        <p:spPr>
          <a:xfrm>
            <a:off x="4148466" y="1522912"/>
            <a:ext cx="7840767" cy="4090380"/>
          </a:xfrm>
        </p:spPr>
      </p:pic>
    </p:spTree>
    <p:extLst>
      <p:ext uri="{BB962C8B-B14F-4D97-AF65-F5344CB8AC3E}">
        <p14:creationId xmlns:p14="http://schemas.microsoft.com/office/powerpoint/2010/main" val="1997525301"/>
      </p:ext>
    </p:extLst>
  </p:cSld>
  <p:clrMapOvr>
    <a:masterClrMapping/>
  </p:clrMapOvr>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different shades of orange&#10;&#10;Description automatically generated">
            <a:extLst>
              <a:ext uri="{FF2B5EF4-FFF2-40B4-BE49-F238E27FC236}">
                <a16:creationId xmlns:a16="http://schemas.microsoft.com/office/drawing/2014/main" id="{2FECC851-2A8E-0420-8447-BD36A44F5383}"/>
              </a:ext>
            </a:extLst>
          </p:cNvPr>
          <p:cNvPicPr>
            <a:picLocks noGrp="1" noChangeAspect="1"/>
          </p:cNvPicPr>
          <p:nvPr>
            <p:ph idx="1"/>
          </p:nvPr>
        </p:nvPicPr>
        <p:blipFill>
          <a:blip r:embed="rId4"/>
          <a:stretch>
            <a:fillRect/>
          </a:stretch>
        </p:blipFill>
        <p:spPr>
          <a:xfrm>
            <a:off x="866508" y="447762"/>
            <a:ext cx="10939147" cy="6042351"/>
          </a:xfrm>
        </p:spPr>
      </p:pic>
    </p:spTree>
    <p:extLst>
      <p:ext uri="{BB962C8B-B14F-4D97-AF65-F5344CB8AC3E}">
        <p14:creationId xmlns:p14="http://schemas.microsoft.com/office/powerpoint/2010/main" val="2314475834"/>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C88178C-5BCA-406F-09D7-BA2CF959581F}"/>
              </a:ext>
            </a:extLst>
          </p:cNvPr>
          <p:cNvSpPr txBox="1"/>
          <p:nvPr/>
        </p:nvSpPr>
        <p:spPr>
          <a:xfrm>
            <a:off x="227724" y="140138"/>
            <a:ext cx="1000234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Helvetica"/>
                <a:cs typeface="Helvetica"/>
              </a:rPr>
              <a:t>Chiefdoms with the Highest Maternal Death Rate by live births is </a:t>
            </a:r>
            <a:r>
              <a:rPr lang="en-US" dirty="0" err="1">
                <a:solidFill>
                  <a:schemeClr val="bg1"/>
                </a:solidFill>
                <a:latin typeface="Helvetica"/>
                <a:cs typeface="Helvetica"/>
              </a:rPr>
              <a:t>Tainkatopa</a:t>
            </a:r>
            <a:r>
              <a:rPr lang="en-US" dirty="0">
                <a:solidFill>
                  <a:schemeClr val="bg1"/>
                </a:solidFill>
                <a:latin typeface="Helvetica"/>
                <a:cs typeface="Helvetica"/>
              </a:rPr>
              <a:t> </a:t>
            </a:r>
            <a:r>
              <a:rPr lang="en-US" dirty="0" err="1">
                <a:solidFill>
                  <a:schemeClr val="bg1"/>
                </a:solidFill>
                <a:latin typeface="Helvetica"/>
                <a:cs typeface="Helvetica"/>
              </a:rPr>
              <a:t>Makama</a:t>
            </a:r>
            <a:r>
              <a:rPr lang="en-US" dirty="0">
                <a:solidFill>
                  <a:schemeClr val="bg1"/>
                </a:solidFill>
                <a:latin typeface="Helvetica"/>
                <a:cs typeface="Helvetica"/>
              </a:rPr>
              <a:t> </a:t>
            </a:r>
            <a:r>
              <a:rPr lang="en-US" dirty="0" err="1">
                <a:solidFill>
                  <a:schemeClr val="bg1"/>
                </a:solidFill>
                <a:latin typeface="Helvetica"/>
                <a:cs typeface="Helvetica"/>
              </a:rPr>
              <a:t>Safrokoh</a:t>
            </a:r>
            <a:r>
              <a:rPr lang="en-US" dirty="0">
                <a:solidFill>
                  <a:schemeClr val="bg1"/>
                </a:solidFill>
                <a:latin typeface="Helvetica"/>
                <a:cs typeface="Helvetica"/>
              </a:rPr>
              <a:t> (Western Chiefdom).</a:t>
            </a:r>
            <a:endParaRPr lang="en-US" dirty="0">
              <a:solidFill>
                <a:schemeClr val="bg1"/>
              </a:solidFill>
            </a:endParaRPr>
          </a:p>
          <a:p>
            <a:r>
              <a:rPr lang="en-US" dirty="0">
                <a:solidFill>
                  <a:schemeClr val="bg1"/>
                </a:solidFill>
                <a:latin typeface="Helvetica"/>
                <a:cs typeface="Helvetica"/>
              </a:rPr>
              <a:t>Value = 2469.14</a:t>
            </a:r>
            <a:endParaRPr lang="en-US" dirty="0">
              <a:solidFill>
                <a:schemeClr val="bg1"/>
              </a:solidFill>
            </a:endParaRPr>
          </a:p>
          <a:p>
            <a:pPr algn="l"/>
            <a:endParaRPr lang="en-US" dirty="0">
              <a:solidFill>
                <a:schemeClr val="bg1"/>
              </a:solidFill>
            </a:endParaRPr>
          </a:p>
        </p:txBody>
      </p:sp>
      <p:pic>
        <p:nvPicPr>
          <p:cNvPr id="2" name="Picture 1" descr="A map of the maternity death rate by population&#10;&#10;Description automatically generated">
            <a:extLst>
              <a:ext uri="{FF2B5EF4-FFF2-40B4-BE49-F238E27FC236}">
                <a16:creationId xmlns:a16="http://schemas.microsoft.com/office/drawing/2014/main" id="{F87E4977-4B45-E103-1883-BD4CAB7130B9}"/>
              </a:ext>
            </a:extLst>
          </p:cNvPr>
          <p:cNvPicPr>
            <a:picLocks noChangeAspect="1"/>
          </p:cNvPicPr>
          <p:nvPr/>
        </p:nvPicPr>
        <p:blipFill>
          <a:blip r:embed="rId2"/>
          <a:stretch>
            <a:fillRect/>
          </a:stretch>
        </p:blipFill>
        <p:spPr>
          <a:xfrm>
            <a:off x="1134000" y="1099211"/>
            <a:ext cx="8736000" cy="5505579"/>
          </a:xfrm>
          <a:prstGeom prst="rect">
            <a:avLst/>
          </a:prstGeom>
        </p:spPr>
      </p:pic>
    </p:spTree>
    <p:extLst>
      <p:ext uri="{BB962C8B-B14F-4D97-AF65-F5344CB8AC3E}">
        <p14:creationId xmlns:p14="http://schemas.microsoft.com/office/powerpoint/2010/main" val="1107359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23EF37-19EC-4973-A7AF-4BBF68646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 code&#10;&#10;Description automatically generated">
            <a:extLst>
              <a:ext uri="{FF2B5EF4-FFF2-40B4-BE49-F238E27FC236}">
                <a16:creationId xmlns:a16="http://schemas.microsoft.com/office/drawing/2014/main" id="{65F66A78-F0A9-B8EA-8723-469DBCA5ED05}"/>
              </a:ext>
            </a:extLst>
          </p:cNvPr>
          <p:cNvPicPr>
            <a:picLocks noChangeAspect="1"/>
          </p:cNvPicPr>
          <p:nvPr/>
        </p:nvPicPr>
        <p:blipFill>
          <a:blip r:embed="rId3"/>
          <a:srcRect t="13686" r="4" b="19404"/>
          <a:stretch/>
        </p:blipFill>
        <p:spPr>
          <a:xfrm>
            <a:off x="641276" y="557186"/>
            <a:ext cx="4013020" cy="2228759"/>
          </a:xfrm>
          <a:prstGeom prst="rect">
            <a:avLst/>
          </a:prstGeom>
        </p:spPr>
      </p:pic>
      <p:pic>
        <p:nvPicPr>
          <p:cNvPr id="4" name="Content Placeholder 3" descr="A screenshot of a computer&#10;&#10;Description automatically generated">
            <a:extLst>
              <a:ext uri="{FF2B5EF4-FFF2-40B4-BE49-F238E27FC236}">
                <a16:creationId xmlns:a16="http://schemas.microsoft.com/office/drawing/2014/main" id="{59D6B33E-468B-867B-76B7-9B77BD442354}"/>
              </a:ext>
            </a:extLst>
          </p:cNvPr>
          <p:cNvPicPr>
            <a:picLocks noGrp="1" noChangeAspect="1"/>
          </p:cNvPicPr>
          <p:nvPr>
            <p:ph idx="1"/>
          </p:nvPr>
        </p:nvPicPr>
        <p:blipFill>
          <a:blip r:embed="rId4"/>
          <a:srcRect r="25615" b="-3"/>
          <a:stretch/>
        </p:blipFill>
        <p:spPr>
          <a:xfrm>
            <a:off x="643467" y="2957665"/>
            <a:ext cx="4010830" cy="3343135"/>
          </a:xfrm>
          <a:prstGeom prst="rect">
            <a:avLst/>
          </a:prstGeom>
        </p:spPr>
      </p:pic>
      <p:pic>
        <p:nvPicPr>
          <p:cNvPr id="6" name="Picture 5" descr="A screenshot of a computer code&#10;&#10;Description automatically generated">
            <a:extLst>
              <a:ext uri="{FF2B5EF4-FFF2-40B4-BE49-F238E27FC236}">
                <a16:creationId xmlns:a16="http://schemas.microsoft.com/office/drawing/2014/main" id="{AAF1931B-9C6D-1E28-82C6-A0A2161AE0CD}"/>
              </a:ext>
            </a:extLst>
          </p:cNvPr>
          <p:cNvPicPr>
            <a:picLocks noChangeAspect="1"/>
          </p:cNvPicPr>
          <p:nvPr/>
        </p:nvPicPr>
        <p:blipFill>
          <a:blip r:embed="rId5"/>
          <a:srcRect r="2" b="1927"/>
          <a:stretch/>
        </p:blipFill>
        <p:spPr>
          <a:xfrm>
            <a:off x="4846823" y="557189"/>
            <a:ext cx="6701710" cy="5743609"/>
          </a:xfrm>
          <a:prstGeom prst="rect">
            <a:avLst/>
          </a:prstGeom>
        </p:spPr>
      </p:pic>
    </p:spTree>
    <p:extLst>
      <p:ext uri="{BB962C8B-B14F-4D97-AF65-F5344CB8AC3E}">
        <p14:creationId xmlns:p14="http://schemas.microsoft.com/office/powerpoint/2010/main" val="2414426991"/>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5" name="Rectangle 14">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screen shot of a diagram&#10;&#10;Description automatically generated">
            <a:extLst>
              <a:ext uri="{FF2B5EF4-FFF2-40B4-BE49-F238E27FC236}">
                <a16:creationId xmlns:a16="http://schemas.microsoft.com/office/drawing/2014/main" id="{E25A17BF-5DF8-829D-978C-BCA836E439B0}"/>
              </a:ext>
            </a:extLst>
          </p:cNvPr>
          <p:cNvPicPr>
            <a:picLocks noChangeAspect="1"/>
          </p:cNvPicPr>
          <p:nvPr/>
        </p:nvPicPr>
        <p:blipFill>
          <a:blip r:embed="rId3"/>
          <a:stretch>
            <a:fillRect/>
          </a:stretch>
        </p:blipFill>
        <p:spPr>
          <a:xfrm>
            <a:off x="1163955" y="2065988"/>
            <a:ext cx="4772894" cy="4818699"/>
          </a:xfrm>
          <a:prstGeom prst="rect">
            <a:avLst/>
          </a:prstGeom>
        </p:spPr>
      </p:pic>
      <p:pic>
        <p:nvPicPr>
          <p:cNvPr id="4" name="Content Placeholder 3" descr="A graph with numbers and lines&#10;&#10;Description automatically generated">
            <a:extLst>
              <a:ext uri="{FF2B5EF4-FFF2-40B4-BE49-F238E27FC236}">
                <a16:creationId xmlns:a16="http://schemas.microsoft.com/office/drawing/2014/main" id="{EA01A5E6-7C21-A751-6DE5-DF4860FFE781}"/>
              </a:ext>
            </a:extLst>
          </p:cNvPr>
          <p:cNvPicPr>
            <a:picLocks noChangeAspect="1"/>
          </p:cNvPicPr>
          <p:nvPr/>
        </p:nvPicPr>
        <p:blipFill>
          <a:blip r:embed="rId4"/>
          <a:stretch>
            <a:fillRect/>
          </a:stretch>
        </p:blipFill>
        <p:spPr>
          <a:xfrm>
            <a:off x="6267671" y="2066434"/>
            <a:ext cx="4761799" cy="4364576"/>
          </a:xfrm>
          <a:prstGeom prst="rect">
            <a:avLst/>
          </a:prstGeom>
        </p:spPr>
      </p:pic>
    </p:spTree>
    <p:extLst>
      <p:ext uri="{BB962C8B-B14F-4D97-AF65-F5344CB8AC3E}">
        <p14:creationId xmlns:p14="http://schemas.microsoft.com/office/powerpoint/2010/main" val="265152211"/>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78279E-B28C-6871-F7C6-6C248BF988C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Interpretations of clustering analysis:</a:t>
            </a:r>
          </a:p>
        </p:txBody>
      </p:sp>
      <p:sp>
        <p:nvSpPr>
          <p:cNvPr id="3" name="Content Placeholder 2">
            <a:extLst>
              <a:ext uri="{FF2B5EF4-FFF2-40B4-BE49-F238E27FC236}">
                <a16:creationId xmlns:a16="http://schemas.microsoft.com/office/drawing/2014/main" id="{C7DD1A9F-07EB-4378-03D5-F18B2A93AD20}"/>
              </a:ext>
            </a:extLst>
          </p:cNvPr>
          <p:cNvSpPr>
            <a:spLocks noGrp="1"/>
          </p:cNvSpPr>
          <p:nvPr>
            <p:ph idx="1"/>
          </p:nvPr>
        </p:nvSpPr>
        <p:spPr>
          <a:xfrm>
            <a:off x="4810259" y="618693"/>
            <a:ext cx="6909407" cy="6054046"/>
          </a:xfrm>
        </p:spPr>
        <p:txBody>
          <a:bodyPr vert="horz" lIns="91440" tIns="45720" rIns="91440" bIns="45720" rtlCol="0" anchor="ctr">
            <a:noAutofit/>
          </a:bodyPr>
          <a:lstStyle/>
          <a:p>
            <a:pPr marL="0" indent="0">
              <a:buNone/>
            </a:pPr>
            <a:r>
              <a:rPr lang="en-US" sz="1600" b="1">
                <a:ea typeface="+mn-lt"/>
                <a:cs typeface="+mn-lt"/>
              </a:rPr>
              <a:t>Cluster Identification</a:t>
            </a:r>
            <a:endParaRPr lang="en-US" sz="1600"/>
          </a:p>
          <a:p>
            <a:r>
              <a:rPr lang="en-US" sz="1600">
                <a:ea typeface="+mn-lt"/>
                <a:cs typeface="+mn-lt"/>
              </a:rPr>
              <a:t>4 distinct clusters identified using </a:t>
            </a:r>
            <a:r>
              <a:rPr lang="en-US" sz="1600" err="1">
                <a:ea typeface="+mn-lt"/>
                <a:cs typeface="+mn-lt"/>
              </a:rPr>
              <a:t>apcluster</a:t>
            </a:r>
            <a:r>
              <a:rPr lang="en-US" sz="1600">
                <a:ea typeface="+mn-lt"/>
                <a:cs typeface="+mn-lt"/>
              </a:rPr>
              <a:t> in R</a:t>
            </a:r>
            <a:endParaRPr lang="en-US" sz="1600"/>
          </a:p>
          <a:p>
            <a:r>
              <a:rPr lang="en-US" sz="1600">
                <a:ea typeface="+mn-lt"/>
                <a:cs typeface="+mn-lt"/>
              </a:rPr>
              <a:t>Clusters reveal both geographic and health-metric patterns</a:t>
            </a:r>
            <a:endParaRPr lang="en-US" sz="1600"/>
          </a:p>
          <a:p>
            <a:r>
              <a:rPr lang="en-US" sz="1600">
                <a:ea typeface="+mn-lt"/>
                <a:cs typeface="+mn-lt"/>
              </a:rPr>
              <a:t>Single exemplars (</a:t>
            </a:r>
            <a:r>
              <a:rPr lang="en-US" sz="1600" err="1">
                <a:ea typeface="+mn-lt"/>
                <a:cs typeface="+mn-lt"/>
              </a:rPr>
              <a:t>Baoma</a:t>
            </a:r>
            <a:r>
              <a:rPr lang="en-US" sz="1600">
                <a:ea typeface="+mn-lt"/>
                <a:cs typeface="+mn-lt"/>
              </a:rPr>
              <a:t>, </a:t>
            </a:r>
            <a:r>
              <a:rPr lang="en-US" sz="1600" err="1">
                <a:ea typeface="+mn-lt"/>
                <a:cs typeface="+mn-lt"/>
              </a:rPr>
              <a:t>Kakua</a:t>
            </a:r>
            <a:r>
              <a:rPr lang="en-US" sz="1600">
                <a:ea typeface="+mn-lt"/>
                <a:cs typeface="+mn-lt"/>
              </a:rPr>
              <a:t>) represent unique risk areas</a:t>
            </a:r>
            <a:endParaRPr lang="en-US" sz="1600"/>
          </a:p>
          <a:p>
            <a:pPr marL="0" indent="0">
              <a:buNone/>
            </a:pPr>
            <a:r>
              <a:rPr lang="en-US" sz="1600" b="1">
                <a:ea typeface="+mn-lt"/>
                <a:cs typeface="+mn-lt"/>
              </a:rPr>
              <a:t>Critical Hotspots</a:t>
            </a:r>
            <a:endParaRPr lang="en-US" sz="1600"/>
          </a:p>
          <a:p>
            <a:r>
              <a:rPr lang="en-US" sz="1600" err="1">
                <a:ea typeface="+mn-lt"/>
                <a:cs typeface="+mn-lt"/>
              </a:rPr>
              <a:t>Kakua</a:t>
            </a:r>
            <a:r>
              <a:rPr lang="en-US" sz="1600">
                <a:ea typeface="+mn-lt"/>
                <a:cs typeface="+mn-lt"/>
              </a:rPr>
              <a:t>: Highest mortality (1849) despite moderate malaria cases</a:t>
            </a:r>
            <a:endParaRPr lang="en-US" sz="1600"/>
          </a:p>
          <a:p>
            <a:r>
              <a:rPr lang="en-US" sz="1600" err="1">
                <a:ea typeface="+mn-lt"/>
                <a:cs typeface="+mn-lt"/>
              </a:rPr>
              <a:t>Bumpe</a:t>
            </a:r>
            <a:r>
              <a:rPr lang="en-US" sz="1600">
                <a:ea typeface="+mn-lt"/>
                <a:cs typeface="+mn-lt"/>
              </a:rPr>
              <a:t> Ngao: Highest malaria cases (208.3)</a:t>
            </a:r>
            <a:endParaRPr lang="en-US" sz="1600"/>
          </a:p>
          <a:p>
            <a:r>
              <a:rPr lang="en-US" sz="1600">
                <a:ea typeface="+mn-lt"/>
                <a:cs typeface="+mn-lt"/>
              </a:rPr>
              <a:t>Northern regions show consistently better health outcomes</a:t>
            </a:r>
            <a:endParaRPr lang="en-US" sz="1600"/>
          </a:p>
          <a:p>
            <a:pPr marL="0" indent="0">
              <a:buNone/>
            </a:pPr>
            <a:r>
              <a:rPr lang="en-US" sz="1600" b="1">
                <a:ea typeface="+mn-lt"/>
                <a:cs typeface="+mn-lt"/>
              </a:rPr>
              <a:t>Key Findings</a:t>
            </a:r>
            <a:endParaRPr lang="en-US" sz="1600"/>
          </a:p>
          <a:p>
            <a:r>
              <a:rPr lang="en-US" sz="1600">
                <a:ea typeface="+mn-lt"/>
                <a:cs typeface="+mn-lt"/>
              </a:rPr>
              <a:t>Weak correlation (0.334) between malaria cases and mortality</a:t>
            </a:r>
            <a:endParaRPr lang="en-US" sz="1600"/>
          </a:p>
          <a:p>
            <a:r>
              <a:rPr lang="en-US" sz="1600">
                <a:ea typeface="+mn-lt"/>
                <a:cs typeface="+mn-lt"/>
              </a:rPr>
              <a:t>Geographic proximity influences cluster formation</a:t>
            </a:r>
            <a:endParaRPr lang="en-US" sz="1600"/>
          </a:p>
          <a:p>
            <a:r>
              <a:rPr lang="en-US" sz="1600">
                <a:ea typeface="+mn-lt"/>
                <a:cs typeface="+mn-lt"/>
              </a:rPr>
              <a:t>Northern cluster practices could provide valuable lessons</a:t>
            </a:r>
            <a:endParaRPr lang="en-US" sz="1600"/>
          </a:p>
          <a:p>
            <a:pPr marL="0" indent="0">
              <a:buNone/>
            </a:pPr>
            <a:r>
              <a:rPr lang="en-US" sz="1600" b="1">
                <a:ea typeface="+mn-lt"/>
                <a:cs typeface="+mn-lt"/>
              </a:rPr>
              <a:t>Implications</a:t>
            </a:r>
            <a:endParaRPr lang="en-US" sz="1600"/>
          </a:p>
          <a:p>
            <a:r>
              <a:rPr lang="en-US" sz="1600">
                <a:ea typeface="+mn-lt"/>
                <a:cs typeface="+mn-lt"/>
              </a:rPr>
              <a:t>Targeted interventions needed for different clusters</a:t>
            </a:r>
            <a:endParaRPr lang="en-US" sz="1600"/>
          </a:p>
          <a:p>
            <a:r>
              <a:rPr lang="en-US" sz="1600">
                <a:ea typeface="+mn-lt"/>
                <a:cs typeface="+mn-lt"/>
              </a:rPr>
              <a:t>Resource allocation should consider both geographic and health metrics</a:t>
            </a:r>
            <a:endParaRPr lang="en-US" sz="1600"/>
          </a:p>
          <a:p>
            <a:r>
              <a:rPr lang="en-US" sz="1600">
                <a:ea typeface="+mn-lt"/>
                <a:cs typeface="+mn-lt"/>
              </a:rPr>
              <a:t>Success factors in northern regions warrant further investigation</a:t>
            </a:r>
            <a:endParaRPr lang="en-US" sz="1600"/>
          </a:p>
          <a:p>
            <a:r>
              <a:rPr lang="en-US" sz="1600">
                <a:ea typeface="+mn-lt"/>
                <a:cs typeface="+mn-lt"/>
              </a:rPr>
              <a:t>This clustering analysis enables evidence-based decision-making for healthcare resource distribution and intervention strategies.</a:t>
            </a:r>
            <a:endParaRPr lang="en-US" sz="1600"/>
          </a:p>
          <a:p>
            <a:endParaRPr lang="en-US" sz="1300"/>
          </a:p>
        </p:txBody>
      </p:sp>
    </p:spTree>
    <p:extLst>
      <p:ext uri="{BB962C8B-B14F-4D97-AF65-F5344CB8AC3E}">
        <p14:creationId xmlns:p14="http://schemas.microsoft.com/office/powerpoint/2010/main" val="1483958005"/>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6D1D605-868D-4128-4792-6F3DAF70586C}"/>
              </a:ext>
            </a:extLst>
          </p:cNvPr>
          <p:cNvSpPr txBox="1"/>
          <p:nvPr/>
        </p:nvSpPr>
        <p:spPr>
          <a:xfrm>
            <a:off x="1314824" y="735106"/>
            <a:ext cx="10053763" cy="292847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kern="1200">
                <a:solidFill>
                  <a:srgbClr val="FFFFFF"/>
                </a:solidFill>
                <a:latin typeface="+mj-lt"/>
                <a:ea typeface="+mj-ea"/>
                <a:cs typeface="+mj-cs"/>
              </a:rPr>
              <a:t>Thank you</a:t>
            </a:r>
          </a:p>
          <a:p>
            <a:pPr>
              <a:lnSpc>
                <a:spcPct val="90000"/>
              </a:lnSpc>
              <a:spcBef>
                <a:spcPct val="0"/>
              </a:spcBef>
              <a:spcAft>
                <a:spcPts val="600"/>
              </a:spcAft>
            </a:pPr>
            <a:r>
              <a:rPr lang="en-US" sz="4800" kern="1200">
                <a:solidFill>
                  <a:srgbClr val="FFFFFF"/>
                </a:solidFill>
                <a:latin typeface="+mj-lt"/>
                <a:ea typeface="+mj-ea"/>
                <a:cs typeface="+mj-cs"/>
              </a:rPr>
              <a:t>Questions?</a:t>
            </a:r>
          </a:p>
        </p:txBody>
      </p:sp>
    </p:spTree>
    <p:extLst>
      <p:ext uri="{BB962C8B-B14F-4D97-AF65-F5344CB8AC3E}">
        <p14:creationId xmlns:p14="http://schemas.microsoft.com/office/powerpoint/2010/main" val="233957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AC751-F0C8-F32C-E8E5-1BA6C967F75D}"/>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Appendix </a:t>
            </a:r>
          </a:p>
        </p:txBody>
      </p:sp>
      <p:sp>
        <p:nvSpPr>
          <p:cNvPr id="3" name="Content Placeholder 2">
            <a:extLst>
              <a:ext uri="{FF2B5EF4-FFF2-40B4-BE49-F238E27FC236}">
                <a16:creationId xmlns:a16="http://schemas.microsoft.com/office/drawing/2014/main" id="{B86CAB5D-E1EF-47F4-7921-C31AA88F7208}"/>
              </a:ext>
            </a:extLst>
          </p:cNvPr>
          <p:cNvSpPr>
            <a:spLocks noGrp="1"/>
          </p:cNvSpPr>
          <p:nvPr>
            <p:ph idx="1"/>
          </p:nvPr>
        </p:nvSpPr>
        <p:spPr>
          <a:xfrm>
            <a:off x="473989" y="1988859"/>
            <a:ext cx="10544149" cy="4516391"/>
          </a:xfrm>
        </p:spPr>
        <p:txBody>
          <a:bodyPr vert="horz" lIns="91440" tIns="45720" rIns="91440" bIns="45720" rtlCol="0" anchor="ctr">
            <a:normAutofit lnSpcReduction="10000"/>
          </a:bodyPr>
          <a:lstStyle/>
          <a:p>
            <a:r>
              <a:rPr lang="en-US" sz="2000" dirty="0"/>
              <a:t>Question 1b</a:t>
            </a:r>
            <a:endParaRPr lang="en-US" dirty="0"/>
          </a:p>
          <a:p>
            <a:pPr marL="0" indent="0">
              <a:buNone/>
            </a:pPr>
            <a:r>
              <a:rPr lang="en-US" sz="2000" dirty="0">
                <a:ea typeface="+mn-lt"/>
                <a:cs typeface="+mn-lt"/>
                <a:hlinkClick r:id="rId2"/>
              </a:rPr>
              <a:t>https://colab.research.google.com/drive/1GVMQqkvVkjFWS6UzQWgMd7LR84jDohVj?usp=sharing</a:t>
            </a:r>
          </a:p>
          <a:p>
            <a:r>
              <a:rPr lang="en-US" sz="2000" dirty="0">
                <a:ea typeface="+mn-lt"/>
                <a:cs typeface="+mn-lt"/>
              </a:rPr>
              <a:t> </a:t>
            </a:r>
            <a:r>
              <a:rPr lang="en-US" sz="2000" dirty="0"/>
              <a:t>Question 4: </a:t>
            </a:r>
            <a:r>
              <a:rPr lang="en-US" sz="2000" dirty="0">
                <a:hlinkClick r:id="rId3"/>
              </a:rPr>
              <a:t>https://colab.research.google.com/drive/1A8OSSAFvofNl2viGkFoDuLYrXgCC1p5H?usp=sharing</a:t>
            </a:r>
            <a:r>
              <a:rPr lang="en-US" sz="2000" dirty="0"/>
              <a:t>   </a:t>
            </a:r>
            <a:endParaRPr lang="en-US" dirty="0"/>
          </a:p>
          <a:p>
            <a:r>
              <a:rPr lang="en-US" sz="2000" dirty="0">
                <a:ea typeface="+mn-lt"/>
                <a:cs typeface="+mn-lt"/>
              </a:rPr>
              <a:t>Question 5: </a:t>
            </a:r>
            <a:r>
              <a:rPr lang="en-US" sz="2000" dirty="0">
                <a:ea typeface="+mn-lt"/>
                <a:cs typeface="+mn-lt"/>
                <a:hlinkClick r:id="rId4"/>
              </a:rPr>
              <a:t>https://colab.research.google.com/drive/17weDzu0nXxd9770XOaE7Vn7h4ZtAGP34?usp=sharing</a:t>
            </a:r>
            <a:r>
              <a:rPr lang="en-US" sz="2000" dirty="0">
                <a:ea typeface="+mn-lt"/>
                <a:cs typeface="+mn-lt"/>
              </a:rPr>
              <a:t> </a:t>
            </a:r>
          </a:p>
          <a:p>
            <a:r>
              <a:rPr lang="en-US" sz="2000" dirty="0">
                <a:ea typeface="+mn-lt"/>
                <a:cs typeface="+mn-lt"/>
              </a:rPr>
              <a:t>Question 7 and Question 10: </a:t>
            </a:r>
            <a:r>
              <a:rPr lang="en-US" sz="2000" dirty="0">
                <a:ea typeface="+mn-lt"/>
                <a:cs typeface="+mn-lt"/>
                <a:hlinkClick r:id="rId5"/>
              </a:rPr>
              <a:t>https://colab.research.google.com/drive/1iUOpHqs-Moii4eTgSSHb24ci9Zs546pe?usp=sharing</a:t>
            </a:r>
            <a:endParaRPr lang="en-US" sz="2000" dirty="0">
              <a:ea typeface="+mn-lt"/>
              <a:cs typeface="+mn-lt"/>
            </a:endParaRPr>
          </a:p>
          <a:p>
            <a:r>
              <a:rPr lang="en-US" sz="2000" dirty="0"/>
              <a:t>Question 8: </a:t>
            </a:r>
            <a:r>
              <a:rPr lang="en-US" sz="2000" dirty="0">
                <a:hlinkClick r:id="rId6"/>
              </a:rPr>
              <a:t>https</a:t>
            </a:r>
            <a:r>
              <a:rPr lang="en-US" sz="2000" dirty="0">
                <a:ea typeface="+mn-lt"/>
                <a:cs typeface="+mn-lt"/>
                <a:hlinkClick r:id="rId6"/>
              </a:rPr>
              <a:t>://colab.research.google.com/drive/1uAAoKqSvoTbcqQbrSue2Vskr73AdESuP?usp=sharing</a:t>
            </a:r>
            <a:endParaRPr lang="en-US" sz="2000" dirty="0"/>
          </a:p>
          <a:p>
            <a:endParaRPr lang="en-US" sz="2000" dirty="0"/>
          </a:p>
          <a:p>
            <a:endParaRPr lang="en-US" sz="2000" dirty="0"/>
          </a:p>
        </p:txBody>
      </p:sp>
    </p:spTree>
    <p:extLst>
      <p:ext uri="{BB962C8B-B14F-4D97-AF65-F5344CB8AC3E}">
        <p14:creationId xmlns:p14="http://schemas.microsoft.com/office/powerpoint/2010/main" val="113021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99E32-7653-4E0A-9BF2-288B511C4BE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Cont....</a:t>
            </a:r>
          </a:p>
        </p:txBody>
      </p:sp>
      <p:sp>
        <p:nvSpPr>
          <p:cNvPr id="3" name="Content Placeholder 2">
            <a:extLst>
              <a:ext uri="{FF2B5EF4-FFF2-40B4-BE49-F238E27FC236}">
                <a16:creationId xmlns:a16="http://schemas.microsoft.com/office/drawing/2014/main" id="{22C5E439-E7FD-AE7E-3091-2D51C6A7C576}"/>
              </a:ext>
            </a:extLst>
          </p:cNvPr>
          <p:cNvSpPr>
            <a:spLocks noGrp="1"/>
          </p:cNvSpPr>
          <p:nvPr>
            <p:ph idx="1"/>
          </p:nvPr>
        </p:nvSpPr>
        <p:spPr>
          <a:xfrm>
            <a:off x="1371599" y="2318197"/>
            <a:ext cx="9724031" cy="3683358"/>
          </a:xfrm>
        </p:spPr>
        <p:txBody>
          <a:bodyPr vert="horz" lIns="91440" tIns="45720" rIns="91440" bIns="45720" rtlCol="0" anchor="ctr">
            <a:normAutofit/>
          </a:bodyPr>
          <a:lstStyle/>
          <a:p>
            <a:r>
              <a:rPr lang="en-US" sz="2000" dirty="0"/>
              <a:t>Question 9: </a:t>
            </a:r>
            <a:r>
              <a:rPr lang="en-US" sz="2000" dirty="0">
                <a:ea typeface="+mn-lt"/>
                <a:cs typeface="+mn-lt"/>
                <a:hlinkClick r:id="rId2"/>
              </a:rPr>
              <a:t>https://colab.research.google.com/drive/1eON7lETmEcjwnGzTR55z8JAJZl1rOFT2?usp=sharing</a:t>
            </a:r>
          </a:p>
          <a:p>
            <a:r>
              <a:rPr lang="en-US" sz="2000" dirty="0">
                <a:latin typeface="Aptos Display"/>
                <a:cs typeface="Times New Roman"/>
              </a:rPr>
              <a:t>Xian, X., Wang, L., Wu, X., Tang, X., Zhai, X., Yu, R., Qu, L., &amp; Ye, M. (2023). Comparison of SARIMA model, Holt-winters model and ETS model in predicting the incidence of foodborne disease. </a:t>
            </a:r>
            <a:r>
              <a:rPr lang="en-US" sz="2000" i="1" dirty="0">
                <a:latin typeface="Aptos Display"/>
                <a:cs typeface="Times New Roman"/>
              </a:rPr>
              <a:t>BMC Infectious Diseases</a:t>
            </a:r>
            <a:r>
              <a:rPr lang="en-US" sz="2000" dirty="0">
                <a:latin typeface="Aptos Display"/>
                <a:cs typeface="Times New Roman"/>
              </a:rPr>
              <a:t>, </a:t>
            </a:r>
            <a:r>
              <a:rPr lang="en-US" sz="2000" i="1" dirty="0">
                <a:latin typeface="Aptos Display"/>
                <a:cs typeface="Times New Roman"/>
              </a:rPr>
              <a:t>23</a:t>
            </a:r>
            <a:r>
              <a:rPr lang="en-US" sz="2000" dirty="0">
                <a:latin typeface="Aptos Display"/>
                <a:cs typeface="Times New Roman"/>
              </a:rPr>
              <a:t>(1). </a:t>
            </a:r>
            <a:r>
              <a:rPr lang="en-US" sz="2000" dirty="0">
                <a:latin typeface="Aptos Display"/>
                <a:cs typeface="Times New Roman"/>
                <a:hlinkClick r:id="rId3"/>
              </a:rPr>
              <a:t>https://doi.org/10.1186/s12879-023-08799-4</a:t>
            </a:r>
            <a:endParaRPr lang="en-US" sz="2000" dirty="0">
              <a:latin typeface="Aptos Display"/>
            </a:endParaRPr>
          </a:p>
          <a:p>
            <a:endParaRPr lang="en-US" sz="2000" dirty="0"/>
          </a:p>
        </p:txBody>
      </p:sp>
    </p:spTree>
    <p:extLst>
      <p:ext uri="{BB962C8B-B14F-4D97-AF65-F5344CB8AC3E}">
        <p14:creationId xmlns:p14="http://schemas.microsoft.com/office/powerpoint/2010/main" val="63687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F7EF871-2E0F-0212-EEE6-C775AEBACFD3}"/>
              </a:ext>
            </a:extLst>
          </p:cNvPr>
          <p:cNvPicPr>
            <a:picLocks noChangeAspect="1"/>
          </p:cNvPicPr>
          <p:nvPr/>
        </p:nvPicPr>
        <p:blipFill>
          <a:blip r:embed="rId2">
            <a:alphaModFix amt="35000"/>
          </a:blip>
          <a:srcRect r="-2" b="12923"/>
          <a:stretch/>
        </p:blipFill>
        <p:spPr>
          <a:xfrm>
            <a:off x="20" y="10"/>
            <a:ext cx="12191980" cy="6857990"/>
          </a:xfrm>
          <a:prstGeom prst="rect">
            <a:avLst/>
          </a:prstGeom>
        </p:spPr>
      </p:pic>
      <p:sp>
        <p:nvSpPr>
          <p:cNvPr id="2" name="Title 1">
            <a:extLst>
              <a:ext uri="{FF2B5EF4-FFF2-40B4-BE49-F238E27FC236}">
                <a16:creationId xmlns:a16="http://schemas.microsoft.com/office/drawing/2014/main" id="{B84E168C-E301-CC6B-01EA-8AD7653A3F0C}"/>
              </a:ext>
            </a:extLst>
          </p:cNvPr>
          <p:cNvSpPr>
            <a:spLocks noGrp="1"/>
          </p:cNvSpPr>
          <p:nvPr>
            <p:ph type="title"/>
          </p:nvPr>
        </p:nvSpPr>
        <p:spPr>
          <a:xfrm>
            <a:off x="838200" y="365125"/>
            <a:ext cx="10515600" cy="1325563"/>
          </a:xfrm>
        </p:spPr>
        <p:txBody>
          <a:bodyPr>
            <a:normAutofit/>
          </a:bodyPr>
          <a:lstStyle/>
          <a:p>
            <a:r>
              <a:rPr lang="en-US">
                <a:solidFill>
                  <a:srgbClr val="FFFFFF"/>
                </a:solidFill>
              </a:rPr>
              <a:t>Analysis</a:t>
            </a:r>
          </a:p>
        </p:txBody>
      </p:sp>
      <p:graphicFrame>
        <p:nvGraphicFramePr>
          <p:cNvPr id="5" name="Content Placeholder 2">
            <a:extLst>
              <a:ext uri="{FF2B5EF4-FFF2-40B4-BE49-F238E27FC236}">
                <a16:creationId xmlns:a16="http://schemas.microsoft.com/office/drawing/2014/main" id="{42B53268-8B31-FC42-C18D-C7DF0B071A76}"/>
              </a:ext>
            </a:extLst>
          </p:cNvPr>
          <p:cNvGraphicFramePr>
            <a:graphicFrameLocks noGrp="1"/>
          </p:cNvGraphicFramePr>
          <p:nvPr>
            <p:ph idx="1"/>
            <p:extLst>
              <p:ext uri="{D42A27DB-BD31-4B8C-83A1-F6EECF244321}">
                <p14:modId xmlns:p14="http://schemas.microsoft.com/office/powerpoint/2010/main" val="745024962"/>
              </p:ext>
            </p:extLst>
          </p:nvPr>
        </p:nvGraphicFramePr>
        <p:xfrm>
          <a:off x="838200" y="171356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2636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EF8B9AA-1691-43DE-8413-8C92F0126979}"/>
              </a:ext>
            </a:extLst>
          </p:cNvPr>
          <p:cNvSpPr txBox="1"/>
          <p:nvPr/>
        </p:nvSpPr>
        <p:spPr>
          <a:xfrm>
            <a:off x="6503158" y="649480"/>
            <a:ext cx="48624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For the 2023 and 2024 monthly data for the above indicator, using 3-month and 5-month moving averages, can you predict the values of the indicator in January 2025 for the chiefdom with the highest maternal death rate? Which is the better of the two models when compared to the actual values of 2024?</a:t>
            </a:r>
          </a:p>
        </p:txBody>
      </p:sp>
    </p:spTree>
    <p:extLst>
      <p:ext uri="{BB962C8B-B14F-4D97-AF65-F5344CB8AC3E}">
        <p14:creationId xmlns:p14="http://schemas.microsoft.com/office/powerpoint/2010/main" val="116240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88A91070-80C6-AC4D-B60C-A01AAFC37438}"/>
              </a:ext>
            </a:extLst>
          </p:cNvPr>
          <p:cNvGraphicFramePr/>
          <p:nvPr>
            <p:extLst>
              <p:ext uri="{D42A27DB-BD31-4B8C-83A1-F6EECF244321}">
                <p14:modId xmlns:p14="http://schemas.microsoft.com/office/powerpoint/2010/main" val="231190768"/>
              </p:ext>
            </p:extLst>
          </p:nvPr>
        </p:nvGraphicFramePr>
        <p:xfrm>
          <a:off x="2110829" y="163787"/>
          <a:ext cx="7147033" cy="62851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1400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DAD0E-D1E2-09A8-8774-66003BBB02B3}"/>
              </a:ext>
            </a:extLst>
          </p:cNvPr>
          <p:cNvSpPr>
            <a:spLocks noGrp="1"/>
          </p:cNvSpPr>
          <p:nvPr>
            <p:ph type="title"/>
          </p:nvPr>
        </p:nvSpPr>
        <p:spPr>
          <a:xfrm>
            <a:off x="1371599" y="294538"/>
            <a:ext cx="9895951" cy="1033669"/>
          </a:xfrm>
        </p:spPr>
        <p:txBody>
          <a:bodyPr>
            <a:normAutofit/>
          </a:bodyPr>
          <a:lstStyle/>
          <a:p>
            <a:r>
              <a:rPr lang="en-US" sz="3400" b="1">
                <a:solidFill>
                  <a:srgbClr val="FFFFFF"/>
                </a:solidFill>
                <a:ea typeface="+mj-lt"/>
                <a:cs typeface="+mj-lt"/>
              </a:rPr>
              <a:t>Describe the indicators (with all the internal details) that were used to answer Q1.</a:t>
            </a:r>
            <a:endParaRPr lang="en-US" sz="3400">
              <a:solidFill>
                <a:srgbClr val="FFFFFF"/>
              </a:solidFill>
            </a:endParaRPr>
          </a:p>
        </p:txBody>
      </p:sp>
      <p:sp>
        <p:nvSpPr>
          <p:cNvPr id="3" name="Content Placeholder 2">
            <a:extLst>
              <a:ext uri="{FF2B5EF4-FFF2-40B4-BE49-F238E27FC236}">
                <a16:creationId xmlns:a16="http://schemas.microsoft.com/office/drawing/2014/main" id="{7246E89B-546E-0F17-334E-2170844B8CF0}"/>
              </a:ext>
            </a:extLst>
          </p:cNvPr>
          <p:cNvSpPr>
            <a:spLocks noGrp="1"/>
          </p:cNvSpPr>
          <p:nvPr>
            <p:ph idx="1"/>
          </p:nvPr>
        </p:nvSpPr>
        <p:spPr>
          <a:xfrm>
            <a:off x="638828" y="2004164"/>
            <a:ext cx="9868080" cy="4058540"/>
          </a:xfrm>
        </p:spPr>
        <p:txBody>
          <a:bodyPr vert="horz" lIns="91440" tIns="45720" rIns="91440" bIns="45720" rtlCol="0" anchor="ctr">
            <a:normAutofit/>
          </a:bodyPr>
          <a:lstStyle/>
          <a:p>
            <a:pPr marL="0" indent="0">
              <a:buNone/>
            </a:pPr>
            <a:r>
              <a:rPr lang="en-US" sz="1700" dirty="0">
                <a:ea typeface="+mn-lt"/>
                <a:cs typeface="+mn-lt"/>
              </a:rPr>
              <a:t>Indicator name: Maternal death rate by registered live births</a:t>
            </a:r>
            <a:endParaRPr lang="en-US" sz="1700" dirty="0"/>
          </a:p>
          <a:p>
            <a:pPr marL="0" indent="0">
              <a:buNone/>
            </a:pPr>
            <a:r>
              <a:rPr lang="en-US" sz="1700" dirty="0">
                <a:ea typeface="+mn-lt"/>
                <a:cs typeface="+mn-lt"/>
              </a:rPr>
              <a:t>• Description: Ratio of Maternal deaths by 100000 registered live births.</a:t>
            </a:r>
            <a:endParaRPr lang="en-US" sz="1700" dirty="0"/>
          </a:p>
          <a:p>
            <a:pPr marL="0" indent="0">
              <a:buNone/>
            </a:pPr>
            <a:r>
              <a:rPr lang="en-US" sz="1700" dirty="0">
                <a:ea typeface="+mn-lt"/>
                <a:cs typeface="+mn-lt"/>
              </a:rPr>
              <a:t>• Numerator: Maternal Death</a:t>
            </a:r>
            <a:endParaRPr lang="en-US" sz="1700" dirty="0"/>
          </a:p>
          <a:p>
            <a:pPr marL="0" indent="0">
              <a:buNone/>
            </a:pPr>
            <a:r>
              <a:rPr lang="en-US" sz="1700" dirty="0">
                <a:ea typeface="+mn-lt"/>
                <a:cs typeface="+mn-lt"/>
              </a:rPr>
              <a:t>• Description: The annual number of female deaths from any cause related to  or aggravated by pregnancy or its management (excluding accidental or incidental causes) during pregnancy and childbirth or within 42 days of termination of pregnancy, irrespective of the duration and site of the pregnancy.</a:t>
            </a:r>
            <a:endParaRPr lang="en-US" sz="1700" dirty="0"/>
          </a:p>
          <a:p>
            <a:pPr marL="0" indent="0">
              <a:buNone/>
            </a:pPr>
            <a:r>
              <a:rPr lang="en-US" sz="1700" dirty="0">
                <a:ea typeface="+mn-lt"/>
                <a:cs typeface="+mn-lt"/>
              </a:rPr>
              <a:t>• Denominator: Registered live births</a:t>
            </a:r>
            <a:endParaRPr lang="en-US" sz="1700" dirty="0"/>
          </a:p>
          <a:p>
            <a:pPr marL="0" indent="0">
              <a:buNone/>
            </a:pPr>
            <a:r>
              <a:rPr lang="en-US" sz="1700" dirty="0">
                <a:ea typeface="+mn-lt"/>
                <a:cs typeface="+mn-lt"/>
              </a:rPr>
              <a:t>• Description: The complete expulsion or extraction from its mother a product of human conception, irrespective of the duration of pregnancy, that, after such expulsion or extraction, breathes or shows any other evidence of life such as beating of the heart, pulsation of the umbilical cord or definite.</a:t>
            </a:r>
            <a:endParaRPr lang="en-US" sz="1700" dirty="0"/>
          </a:p>
          <a:p>
            <a:pPr marL="0" indent="0">
              <a:buNone/>
            </a:pPr>
            <a:r>
              <a:rPr lang="en-US" sz="1700" dirty="0">
                <a:ea typeface="+mn-lt"/>
                <a:cs typeface="+mn-lt"/>
              </a:rPr>
              <a:t>• Indicator type: Per hundred thousand</a:t>
            </a:r>
            <a:endParaRPr lang="en-US" sz="1700" dirty="0"/>
          </a:p>
          <a:p>
            <a:endParaRPr lang="en-US" sz="1700" dirty="0"/>
          </a:p>
        </p:txBody>
      </p:sp>
    </p:spTree>
    <p:extLst>
      <p:ext uri="{BB962C8B-B14F-4D97-AF65-F5344CB8AC3E}">
        <p14:creationId xmlns:p14="http://schemas.microsoft.com/office/powerpoint/2010/main" val="132173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AF13A9-DFCD-CE71-3B55-848F5537F946}"/>
              </a:ext>
            </a:extLst>
          </p:cNvPr>
          <p:cNvSpPr txBox="1"/>
          <p:nvPr/>
        </p:nvSpPr>
        <p:spPr>
          <a:xfrm>
            <a:off x="265103" y="316689"/>
            <a:ext cx="52376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t>Interpretation</a:t>
            </a:r>
          </a:p>
        </p:txBody>
      </p:sp>
      <p:graphicFrame>
        <p:nvGraphicFramePr>
          <p:cNvPr id="3" name="Table 2">
            <a:extLst>
              <a:ext uri="{FF2B5EF4-FFF2-40B4-BE49-F238E27FC236}">
                <a16:creationId xmlns:a16="http://schemas.microsoft.com/office/drawing/2014/main" id="{24F65720-B3BD-5869-E493-A7E6913E20F8}"/>
              </a:ext>
            </a:extLst>
          </p:cNvPr>
          <p:cNvGraphicFramePr>
            <a:graphicFrameLocks noGrp="1"/>
          </p:cNvGraphicFramePr>
          <p:nvPr>
            <p:extLst>
              <p:ext uri="{D42A27DB-BD31-4B8C-83A1-F6EECF244321}">
                <p14:modId xmlns:p14="http://schemas.microsoft.com/office/powerpoint/2010/main" val="298135145"/>
              </p:ext>
            </p:extLst>
          </p:nvPr>
        </p:nvGraphicFramePr>
        <p:xfrm>
          <a:off x="420000" y="894000"/>
          <a:ext cx="5033016" cy="1643360"/>
        </p:xfrm>
        <a:graphic>
          <a:graphicData uri="http://schemas.openxmlformats.org/drawingml/2006/table">
            <a:tbl>
              <a:tblPr firstRow="1" bandRow="1">
                <a:tableStyleId>{5C22544A-7EE6-4342-B048-85BDC9FD1C3A}</a:tableStyleId>
              </a:tblPr>
              <a:tblGrid>
                <a:gridCol w="1258254">
                  <a:extLst>
                    <a:ext uri="{9D8B030D-6E8A-4147-A177-3AD203B41FA5}">
                      <a16:colId xmlns:a16="http://schemas.microsoft.com/office/drawing/2014/main" val="2145553401"/>
                    </a:ext>
                  </a:extLst>
                </a:gridCol>
                <a:gridCol w="1258254">
                  <a:extLst>
                    <a:ext uri="{9D8B030D-6E8A-4147-A177-3AD203B41FA5}">
                      <a16:colId xmlns:a16="http://schemas.microsoft.com/office/drawing/2014/main" val="2833135193"/>
                    </a:ext>
                  </a:extLst>
                </a:gridCol>
                <a:gridCol w="1258254">
                  <a:extLst>
                    <a:ext uri="{9D8B030D-6E8A-4147-A177-3AD203B41FA5}">
                      <a16:colId xmlns:a16="http://schemas.microsoft.com/office/drawing/2014/main" val="1215216686"/>
                    </a:ext>
                  </a:extLst>
                </a:gridCol>
                <a:gridCol w="1258254">
                  <a:extLst>
                    <a:ext uri="{9D8B030D-6E8A-4147-A177-3AD203B41FA5}">
                      <a16:colId xmlns:a16="http://schemas.microsoft.com/office/drawing/2014/main" val="3133324451"/>
                    </a:ext>
                  </a:extLst>
                </a:gridCol>
              </a:tblGrid>
              <a:tr h="298106">
                <a:tc>
                  <a:txBody>
                    <a:bodyPr/>
                    <a:lstStyle/>
                    <a:p>
                      <a:pPr lvl="0">
                        <a:buNone/>
                      </a:pPr>
                      <a:r>
                        <a:rPr lang="en-US" sz="1800" b="0" i="0" u="none" strike="noStrike" noProof="0">
                          <a:solidFill>
                            <a:schemeClr val="bg1"/>
                          </a:solidFill>
                          <a:latin typeface="Aptos"/>
                        </a:rPr>
                        <a:t>MAE_3M</a:t>
                      </a:r>
                      <a:endParaRPr lang="en-US" sz="1800">
                        <a:solidFill>
                          <a:schemeClr val="bg1"/>
                        </a:solidFill>
                      </a:endParaRPr>
                    </a:p>
                  </a:txBody>
                  <a:tcPr/>
                </a:tc>
                <a:tc>
                  <a:txBody>
                    <a:bodyPr/>
                    <a:lstStyle/>
                    <a:p>
                      <a:pPr lvl="0">
                        <a:buNone/>
                      </a:pPr>
                      <a:r>
                        <a:rPr lang="en-US" sz="1800" b="0" i="0" u="none" strike="noStrike" noProof="0">
                          <a:latin typeface="Aptos"/>
                        </a:rPr>
                        <a:t>RMSE_3M</a:t>
                      </a:r>
                      <a:endParaRPr lang="en-US"/>
                    </a:p>
                  </a:txBody>
                  <a:tcPr/>
                </a:tc>
                <a:tc>
                  <a:txBody>
                    <a:bodyPr/>
                    <a:lstStyle/>
                    <a:p>
                      <a:pPr lvl="0">
                        <a:buNone/>
                      </a:pPr>
                      <a:r>
                        <a:rPr lang="en-US" sz="1800" b="0" i="0" u="none" strike="noStrike" noProof="0">
                          <a:latin typeface="Aptos"/>
                        </a:rPr>
                        <a:t>MAE_5M </a:t>
                      </a:r>
                      <a:endParaRPr lang="en-US"/>
                    </a:p>
                  </a:txBody>
                  <a:tcPr/>
                </a:tc>
                <a:tc>
                  <a:txBody>
                    <a:bodyPr/>
                    <a:lstStyle/>
                    <a:p>
                      <a:pPr lvl="0">
                        <a:buNone/>
                      </a:pPr>
                      <a:r>
                        <a:rPr lang="en-US" sz="1800" b="0" i="0" u="none" strike="noStrike" noProof="0">
                          <a:latin typeface="Aptos"/>
                        </a:rPr>
                        <a:t>RMSE_5M</a:t>
                      </a:r>
                      <a:endParaRPr lang="en-US"/>
                    </a:p>
                  </a:txBody>
                  <a:tcPr/>
                </a:tc>
                <a:extLst>
                  <a:ext uri="{0D108BD9-81ED-4DB2-BD59-A6C34878D82A}">
                    <a16:rowId xmlns:a16="http://schemas.microsoft.com/office/drawing/2014/main" val="248203054"/>
                  </a:ext>
                </a:extLst>
              </a:tr>
              <a:tr h="1277600">
                <a:tc>
                  <a:txBody>
                    <a:bodyPr/>
                    <a:lstStyle/>
                    <a:p>
                      <a:pPr lvl="0">
                        <a:buNone/>
                      </a:pPr>
                      <a:r>
                        <a:rPr lang="en-US" sz="1800" b="0" i="0" u="none" strike="noStrike" noProof="0">
                          <a:solidFill>
                            <a:srgbClr val="1F1F1F"/>
                          </a:solidFill>
                          <a:latin typeface="Aptos"/>
                        </a:rPr>
                        <a:t>1151.571</a:t>
                      </a:r>
                      <a:endParaRPr lang="en-US" sz="1800"/>
                    </a:p>
                  </a:txBody>
                  <a:tcPr/>
                </a:tc>
                <a:tc>
                  <a:txBody>
                    <a:bodyPr/>
                    <a:lstStyle/>
                    <a:p>
                      <a:pPr lvl="0">
                        <a:buNone/>
                      </a:pPr>
                      <a:r>
                        <a:rPr lang="en-US" sz="1800" b="0" i="0" u="none" strike="noStrike" noProof="0">
                          <a:latin typeface="Aptos"/>
                        </a:rPr>
                        <a:t>1437.611</a:t>
                      </a:r>
                      <a:endParaRPr lang="en-US"/>
                    </a:p>
                  </a:txBody>
                  <a:tcPr/>
                </a:tc>
                <a:tc>
                  <a:txBody>
                    <a:bodyPr/>
                    <a:lstStyle/>
                    <a:p>
                      <a:pPr lvl="0">
                        <a:buNone/>
                      </a:pPr>
                      <a:r>
                        <a:rPr lang="en-US" sz="1800" b="0" i="0" u="none" strike="noStrike" noProof="0">
                          <a:latin typeface="Aptos"/>
                        </a:rPr>
                        <a:t>1439.564</a:t>
                      </a:r>
                      <a:endParaRPr lang="en-US"/>
                    </a:p>
                  </a:txBody>
                  <a:tcPr/>
                </a:tc>
                <a:tc>
                  <a:txBody>
                    <a:bodyPr/>
                    <a:lstStyle/>
                    <a:p>
                      <a:pPr lvl="0">
                        <a:buNone/>
                      </a:pPr>
                      <a:r>
                        <a:rPr lang="en-US" sz="1800" b="0" i="0" u="none" strike="noStrike" noProof="0">
                          <a:latin typeface="Aptos"/>
                        </a:rPr>
                        <a:t>1641.697</a:t>
                      </a:r>
                      <a:endParaRPr lang="en-US"/>
                    </a:p>
                  </a:txBody>
                  <a:tcPr/>
                </a:tc>
                <a:extLst>
                  <a:ext uri="{0D108BD9-81ED-4DB2-BD59-A6C34878D82A}">
                    <a16:rowId xmlns:a16="http://schemas.microsoft.com/office/drawing/2014/main" val="2614102142"/>
                  </a:ext>
                </a:extLst>
              </a:tr>
            </a:tbl>
          </a:graphicData>
        </a:graphic>
      </p:graphicFrame>
      <p:graphicFrame>
        <p:nvGraphicFramePr>
          <p:cNvPr id="4" name="Table 3">
            <a:extLst>
              <a:ext uri="{FF2B5EF4-FFF2-40B4-BE49-F238E27FC236}">
                <a16:creationId xmlns:a16="http://schemas.microsoft.com/office/drawing/2014/main" id="{D63B5996-FE13-C76A-3853-01CEEB4D1109}"/>
              </a:ext>
            </a:extLst>
          </p:cNvPr>
          <p:cNvGraphicFramePr>
            <a:graphicFrameLocks noGrp="1"/>
          </p:cNvGraphicFramePr>
          <p:nvPr>
            <p:extLst>
              <p:ext uri="{D42A27DB-BD31-4B8C-83A1-F6EECF244321}">
                <p14:modId xmlns:p14="http://schemas.microsoft.com/office/powerpoint/2010/main" val="2264984826"/>
              </p:ext>
            </p:extLst>
          </p:nvPr>
        </p:nvGraphicFramePr>
        <p:xfrm>
          <a:off x="420000" y="4271027"/>
          <a:ext cx="4084320" cy="1280160"/>
        </p:xfrm>
        <a:graphic>
          <a:graphicData uri="http://schemas.openxmlformats.org/drawingml/2006/table">
            <a:tbl>
              <a:tblPr firstRow="1" bandRow="1">
                <a:tableStyleId>{5C22544A-7EE6-4342-B048-85BDC9FD1C3A}</a:tableStyleId>
              </a:tblPr>
              <a:tblGrid>
                <a:gridCol w="2042160">
                  <a:extLst>
                    <a:ext uri="{9D8B030D-6E8A-4147-A177-3AD203B41FA5}">
                      <a16:colId xmlns:a16="http://schemas.microsoft.com/office/drawing/2014/main" val="834706179"/>
                    </a:ext>
                  </a:extLst>
                </a:gridCol>
                <a:gridCol w="2042160">
                  <a:extLst>
                    <a:ext uri="{9D8B030D-6E8A-4147-A177-3AD203B41FA5}">
                      <a16:colId xmlns:a16="http://schemas.microsoft.com/office/drawing/2014/main" val="2251067250"/>
                    </a:ext>
                  </a:extLst>
                </a:gridCol>
              </a:tblGrid>
              <a:tr h="453081">
                <a:tc>
                  <a:txBody>
                    <a:bodyPr/>
                    <a:lstStyle/>
                    <a:p>
                      <a:pPr lvl="0">
                        <a:buNone/>
                      </a:pPr>
                      <a:r>
                        <a:rPr lang="en-US" sz="1800" b="0" i="0" u="none" strike="noStrike" noProof="0">
                          <a:latin typeface="Aptos"/>
                        </a:rPr>
                        <a:t>3-Month Moving Average</a:t>
                      </a:r>
                      <a:endParaRPr lang="en-US"/>
                    </a:p>
                  </a:txBody>
                  <a:tcPr/>
                </a:tc>
                <a:tc>
                  <a:txBody>
                    <a:bodyPr/>
                    <a:lstStyle/>
                    <a:p>
                      <a:pPr lvl="0">
                        <a:buNone/>
                      </a:pPr>
                      <a:r>
                        <a:rPr lang="en-US" sz="1800" b="0" i="0" u="none" strike="noStrike" noProof="0">
                          <a:latin typeface="Aptos"/>
                        </a:rPr>
                        <a:t>4316.347</a:t>
                      </a:r>
                      <a:endParaRPr lang="en-US"/>
                    </a:p>
                  </a:txBody>
                  <a:tcPr/>
                </a:tc>
                <a:extLst>
                  <a:ext uri="{0D108BD9-81ED-4DB2-BD59-A6C34878D82A}">
                    <a16:rowId xmlns:a16="http://schemas.microsoft.com/office/drawing/2014/main" val="1078001295"/>
                  </a:ext>
                </a:extLst>
              </a:tr>
              <a:tr h="370840">
                <a:tc>
                  <a:txBody>
                    <a:bodyPr/>
                    <a:lstStyle/>
                    <a:p>
                      <a:pPr lvl="0">
                        <a:buNone/>
                      </a:pPr>
                      <a:r>
                        <a:rPr lang="en-US" sz="1800" b="0" i="0" u="none" strike="noStrike" noProof="0">
                          <a:latin typeface="Aptos"/>
                        </a:rPr>
                        <a:t>5-Month Moving Average</a:t>
                      </a:r>
                      <a:endParaRPr lang="en-US"/>
                    </a:p>
                  </a:txBody>
                  <a:tcPr/>
                </a:tc>
                <a:tc>
                  <a:txBody>
                    <a:bodyPr/>
                    <a:lstStyle/>
                    <a:p>
                      <a:pPr lvl="0">
                        <a:buNone/>
                      </a:pPr>
                      <a:r>
                        <a:rPr lang="en-US" sz="1800" b="0" i="0" u="none" strike="noStrike" noProof="0">
                          <a:latin typeface="Aptos"/>
                        </a:rPr>
                        <a:t>3856.864</a:t>
                      </a:r>
                      <a:endParaRPr lang="en-US"/>
                    </a:p>
                  </a:txBody>
                  <a:tcPr/>
                </a:tc>
                <a:extLst>
                  <a:ext uri="{0D108BD9-81ED-4DB2-BD59-A6C34878D82A}">
                    <a16:rowId xmlns:a16="http://schemas.microsoft.com/office/drawing/2014/main" val="911185811"/>
                  </a:ext>
                </a:extLst>
              </a:tr>
            </a:tbl>
          </a:graphicData>
        </a:graphic>
      </p:graphicFrame>
      <p:sp>
        <p:nvSpPr>
          <p:cNvPr id="5" name="TextBox 4">
            <a:extLst>
              <a:ext uri="{FF2B5EF4-FFF2-40B4-BE49-F238E27FC236}">
                <a16:creationId xmlns:a16="http://schemas.microsoft.com/office/drawing/2014/main" id="{71106321-48BB-F3DE-22A9-72A72E9908E2}"/>
              </a:ext>
            </a:extLst>
          </p:cNvPr>
          <p:cNvSpPr txBox="1"/>
          <p:nvPr/>
        </p:nvSpPr>
        <p:spPr>
          <a:xfrm>
            <a:off x="418482" y="3054965"/>
            <a:ext cx="38362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Predicted values for January 2025</a:t>
            </a:r>
          </a:p>
        </p:txBody>
      </p:sp>
      <p:pic>
        <p:nvPicPr>
          <p:cNvPr id="6" name="Picture 5" descr="A graph showing a graph of value&#10;&#10;Description automatically generated">
            <a:extLst>
              <a:ext uri="{FF2B5EF4-FFF2-40B4-BE49-F238E27FC236}">
                <a16:creationId xmlns:a16="http://schemas.microsoft.com/office/drawing/2014/main" id="{F4EBDA4E-8B93-A0F9-BED9-AFB2452E3019}"/>
              </a:ext>
            </a:extLst>
          </p:cNvPr>
          <p:cNvPicPr>
            <a:picLocks noChangeAspect="1"/>
          </p:cNvPicPr>
          <p:nvPr/>
        </p:nvPicPr>
        <p:blipFill>
          <a:blip r:embed="rId2"/>
          <a:stretch>
            <a:fillRect/>
          </a:stretch>
        </p:blipFill>
        <p:spPr>
          <a:xfrm>
            <a:off x="6069000" y="576000"/>
            <a:ext cx="5952000" cy="5946000"/>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460667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4398</Words>
  <Application>Microsoft Office PowerPoint</Application>
  <PresentationFormat>Widescreen</PresentationFormat>
  <Paragraphs>431</Paragraphs>
  <Slides>45</Slides>
  <Notes>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Group 4 DHIS2 Insights and Analysis </vt:lpstr>
      <vt:lpstr>PowerPoint Presentation</vt:lpstr>
      <vt:lpstr>PowerPoint Presentation</vt:lpstr>
      <vt:lpstr>PowerPoint Presentation</vt:lpstr>
      <vt:lpstr>Analysis</vt:lpstr>
      <vt:lpstr>PowerPoint Presentation</vt:lpstr>
      <vt:lpstr>PowerPoint Presentation</vt:lpstr>
      <vt:lpstr>Describe the indicators (with all the internal details) that were used to answer Q1.</vt:lpstr>
      <vt:lpstr>PowerPoint Presentation</vt:lpstr>
      <vt:lpstr>PowerPoint Presentation</vt:lpstr>
      <vt:lpstr>PowerPoint Presentation</vt:lpstr>
      <vt:lpstr>BCG Maps 2023 vs 2024 </vt:lpstr>
      <vt:lpstr>PowerPoint Presentation</vt:lpstr>
      <vt:lpstr>Secondary Pivot Table</vt:lpstr>
      <vt:lpstr>Data Preparation and Analysis </vt:lpstr>
      <vt:lpstr>Data Analysis Summary </vt:lpstr>
      <vt:lpstr>PowerPoint Presentation</vt:lpstr>
      <vt:lpstr>PowerPoint Presentation</vt:lpstr>
      <vt:lpstr>PowerPoint Presentation</vt:lpstr>
      <vt:lpstr>PowerPoint Presentation</vt:lpstr>
      <vt:lpstr>PowerPoint Presentation</vt:lpstr>
      <vt:lpstr>EPI STOCK REPORTING RATE MODEL</vt:lpstr>
      <vt:lpstr>HIV Pediatric monthly</vt:lpstr>
      <vt:lpstr>Comparison and Best model: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There is a correlation between all cases of diarrhea and clinical malnutrition. The number of cases slightly decreases in December, gradually increases over the following months, peaks in May, and then begins to decline steadily.</vt:lpstr>
      <vt:lpstr>PowerPoint Presentation</vt:lpstr>
      <vt:lpstr>Sentiment analysis of team opinions on the two visualizations, including preferences for specific chart types.</vt:lpstr>
      <vt:lpstr>We used the reticulate package to perform sentimental analysis of the team's opinions</vt:lpstr>
      <vt:lpstr>Cont......</vt:lpstr>
      <vt:lpstr>Create a map of locations of malaria case registrations in the last 12 months in the Bo district. 2. Create another map of Inpatient morbidity and mortality over the last 12 months in Bo district. Using these maps as images, and a clustering algorithm, describe the clusters and their relationship within a map or between the two maps using any nearness metric.  </vt:lpstr>
      <vt:lpstr>PowerPoint Presentation</vt:lpstr>
      <vt:lpstr>PowerPoint Presentation</vt:lpstr>
      <vt:lpstr>PowerPoint Presentation</vt:lpstr>
      <vt:lpstr>Interpretations of clustering analysis:</vt:lpstr>
      <vt:lpstr>PowerPoint Presentation</vt:lpstr>
      <vt:lpstr>Appendix </vt:lpstr>
      <vt:lpstr>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Patel, Kalp Jay</dc:creator>
  <cp:lastModifiedBy>Patel, Kalp Jay</cp:lastModifiedBy>
  <cp:revision>5</cp:revision>
  <dcterms:created xsi:type="dcterms:W3CDTF">2024-12-05T20:21:00Z</dcterms:created>
  <dcterms:modified xsi:type="dcterms:W3CDTF">2025-04-04T00:46:33Z</dcterms:modified>
</cp:coreProperties>
</file>